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7" r:id="rId3"/>
    <p:sldId id="329" r:id="rId4"/>
    <p:sldId id="328" r:id="rId5"/>
    <p:sldId id="309" r:id="rId6"/>
    <p:sldId id="310" r:id="rId7"/>
    <p:sldId id="311" r:id="rId8"/>
    <p:sldId id="330" r:id="rId9"/>
    <p:sldId id="312" r:id="rId10"/>
    <p:sldId id="315" r:id="rId11"/>
    <p:sldId id="316" r:id="rId12"/>
    <p:sldId id="319" r:id="rId13"/>
    <p:sldId id="331" r:id="rId14"/>
    <p:sldId id="318" r:id="rId15"/>
    <p:sldId id="281" r:id="rId16"/>
    <p:sldId id="332" r:id="rId17"/>
    <p:sldId id="333" r:id="rId18"/>
    <p:sldId id="277" r:id="rId19"/>
    <p:sldId id="269" r:id="rId20"/>
    <p:sldId id="284" r:id="rId21"/>
    <p:sldId id="326" r:id="rId22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32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F20C1-64A0-4CA2-8D51-4ABE2DDD031D}" type="doc">
      <dgm:prSet loTypeId="urn:microsoft.com/office/officeart/2005/8/layout/chevronAccent+Icon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4807F73-2A0C-47D3-A82A-1D7F69A08B6D}">
      <dgm:prSet phldrT="[Texto]" custT="1"/>
      <dgm:spPr/>
      <dgm:t>
        <a:bodyPr/>
        <a:lstStyle/>
        <a:p>
          <a:r>
            <a:rPr lang="pt-BR" sz="1200" b="1" dirty="0"/>
            <a:t>Proposição</a:t>
          </a:r>
          <a:endParaRPr lang="pt-BR" sz="1000" b="1" dirty="0"/>
        </a:p>
      </dgm:t>
    </dgm:pt>
    <dgm:pt modelId="{4E6F56BC-F17A-4260-A7BF-16B5B354A1E3}" type="parTrans" cxnId="{23598898-04C6-4700-B1B1-8EB3CD26BFFB}">
      <dgm:prSet/>
      <dgm:spPr/>
      <dgm:t>
        <a:bodyPr/>
        <a:lstStyle/>
        <a:p>
          <a:endParaRPr lang="pt-BR"/>
        </a:p>
      </dgm:t>
    </dgm:pt>
    <dgm:pt modelId="{48CFF237-551E-45D3-8EF2-A086D650C54D}" type="sibTrans" cxnId="{23598898-04C6-4700-B1B1-8EB3CD26BFFB}">
      <dgm:prSet/>
      <dgm:spPr/>
      <dgm:t>
        <a:bodyPr/>
        <a:lstStyle/>
        <a:p>
          <a:endParaRPr lang="pt-BR"/>
        </a:p>
      </dgm:t>
    </dgm:pt>
    <dgm:pt modelId="{05134D29-C106-443B-B80E-9F47361F1267}">
      <dgm:prSet phldrT="[Texto]" custT="1"/>
      <dgm:spPr/>
      <dgm:t>
        <a:bodyPr/>
        <a:lstStyle/>
        <a:p>
          <a:r>
            <a:rPr lang="pt-BR" sz="1050" b="1"/>
            <a:t>Formalização</a:t>
          </a:r>
          <a:endParaRPr lang="pt-BR" sz="1000" b="1"/>
        </a:p>
      </dgm:t>
    </dgm:pt>
    <dgm:pt modelId="{7C961229-22AB-4F34-8260-B393888F2FB9}" type="parTrans" cxnId="{1F8DCE09-53A4-4F92-8C07-739231490F37}">
      <dgm:prSet/>
      <dgm:spPr/>
      <dgm:t>
        <a:bodyPr/>
        <a:lstStyle/>
        <a:p>
          <a:endParaRPr lang="pt-BR"/>
        </a:p>
      </dgm:t>
    </dgm:pt>
    <dgm:pt modelId="{3FFDDB8F-B015-40FA-BCDB-526144A49C9D}" type="sibTrans" cxnId="{1F8DCE09-53A4-4F92-8C07-739231490F37}">
      <dgm:prSet/>
      <dgm:spPr/>
      <dgm:t>
        <a:bodyPr/>
        <a:lstStyle/>
        <a:p>
          <a:endParaRPr lang="pt-BR"/>
        </a:p>
      </dgm:t>
    </dgm:pt>
    <dgm:pt modelId="{542EB306-DBE3-4FE4-BB60-E22E792C71E8}">
      <dgm:prSet phldrT="[Texto]" custT="1"/>
      <dgm:spPr/>
      <dgm:t>
        <a:bodyPr/>
        <a:lstStyle/>
        <a:p>
          <a:r>
            <a:rPr lang="pt-BR" sz="1200" b="1"/>
            <a:t>Execução</a:t>
          </a:r>
          <a:endParaRPr lang="pt-BR" sz="1000" b="1"/>
        </a:p>
      </dgm:t>
    </dgm:pt>
    <dgm:pt modelId="{9E2D5F49-774A-421A-9A53-D5BB5CEDCE89}" type="parTrans" cxnId="{BF47DF83-AAAD-48E4-A851-5F2F328B4FDD}">
      <dgm:prSet/>
      <dgm:spPr/>
      <dgm:t>
        <a:bodyPr/>
        <a:lstStyle/>
        <a:p>
          <a:endParaRPr lang="pt-BR"/>
        </a:p>
      </dgm:t>
    </dgm:pt>
    <dgm:pt modelId="{63335F07-E89E-4133-8D33-F9866464E942}" type="sibTrans" cxnId="{BF47DF83-AAAD-48E4-A851-5F2F328B4FDD}">
      <dgm:prSet/>
      <dgm:spPr/>
      <dgm:t>
        <a:bodyPr/>
        <a:lstStyle/>
        <a:p>
          <a:endParaRPr lang="pt-BR"/>
        </a:p>
      </dgm:t>
    </dgm:pt>
    <dgm:pt modelId="{46AA3B93-22D2-477E-AFF3-EBBB01FB2875}">
      <dgm:prSet phldrT="[Texto]" custT="1"/>
      <dgm:spPr/>
      <dgm:t>
        <a:bodyPr/>
        <a:lstStyle/>
        <a:p>
          <a:r>
            <a:rPr lang="pt-BR" sz="1100" b="1"/>
            <a:t>Prestação de contas</a:t>
          </a:r>
        </a:p>
      </dgm:t>
    </dgm:pt>
    <dgm:pt modelId="{E0C6505F-347E-4A2C-BC74-86D7B976CCEB}" type="parTrans" cxnId="{BED0C5BB-91CC-45C4-B900-D5C31446867B}">
      <dgm:prSet/>
      <dgm:spPr/>
      <dgm:t>
        <a:bodyPr/>
        <a:lstStyle/>
        <a:p>
          <a:endParaRPr lang="pt-BR"/>
        </a:p>
      </dgm:t>
    </dgm:pt>
    <dgm:pt modelId="{4CA8BBCD-9E3C-42B6-86CE-99E2637B579D}" type="sibTrans" cxnId="{BED0C5BB-91CC-45C4-B900-D5C31446867B}">
      <dgm:prSet/>
      <dgm:spPr/>
      <dgm:t>
        <a:bodyPr/>
        <a:lstStyle/>
        <a:p>
          <a:endParaRPr lang="pt-BR"/>
        </a:p>
      </dgm:t>
    </dgm:pt>
    <dgm:pt modelId="{7DF1E120-099E-4855-9A24-F473A02B7444}">
      <dgm:prSet phldrT="[Texto]" custT="1"/>
      <dgm:spPr/>
      <dgm:t>
        <a:bodyPr/>
        <a:lstStyle/>
        <a:p>
          <a:r>
            <a:rPr lang="pt-BR" sz="1000" b="1" dirty="0" smtClean="0"/>
            <a:t>Credenciamento Cadastramento</a:t>
          </a:r>
          <a:endParaRPr lang="pt-BR" sz="1000" b="1" dirty="0"/>
        </a:p>
      </dgm:t>
    </dgm:pt>
    <dgm:pt modelId="{FCEB49A5-91DD-43E5-A207-38557C19E4AC}" type="parTrans" cxnId="{D5467144-AED6-41FF-8559-9920FB4C529E}">
      <dgm:prSet/>
      <dgm:spPr/>
      <dgm:t>
        <a:bodyPr/>
        <a:lstStyle/>
        <a:p>
          <a:endParaRPr lang="pt-BR"/>
        </a:p>
      </dgm:t>
    </dgm:pt>
    <dgm:pt modelId="{AFEEC203-11E6-45E7-997E-FEB1A378553E}" type="sibTrans" cxnId="{D5467144-AED6-41FF-8559-9920FB4C529E}">
      <dgm:prSet/>
      <dgm:spPr/>
      <dgm:t>
        <a:bodyPr/>
        <a:lstStyle/>
        <a:p>
          <a:endParaRPr lang="pt-BR"/>
        </a:p>
      </dgm:t>
    </dgm:pt>
    <dgm:pt modelId="{F7931D7A-AFDE-415E-80F5-D32C48C46CF7}" type="pres">
      <dgm:prSet presAssocID="{E6FF20C1-64A0-4CA2-8D51-4ABE2DDD03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224189-F5FA-4A62-8E31-4DCDD07EF84C}" type="pres">
      <dgm:prSet presAssocID="{7DF1E120-099E-4855-9A24-F473A02B7444}" presName="composite" presStyleCnt="0"/>
      <dgm:spPr/>
    </dgm:pt>
    <dgm:pt modelId="{288C64EA-7801-48A3-A7F6-93D76A12C9CD}" type="pres">
      <dgm:prSet presAssocID="{7DF1E120-099E-4855-9A24-F473A02B7444}" presName="bgChev" presStyleLbl="node1" presStyleIdx="0" presStyleCnt="5"/>
      <dgm:spPr/>
    </dgm:pt>
    <dgm:pt modelId="{B538DF15-37F9-4E83-A39A-D1604FC0117F}" type="pres">
      <dgm:prSet presAssocID="{7DF1E120-099E-4855-9A24-F473A02B7444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AB13BC-F0C1-4A73-ACFC-BF62CA796595}" type="pres">
      <dgm:prSet presAssocID="{AFEEC203-11E6-45E7-997E-FEB1A378553E}" presName="compositeSpace" presStyleCnt="0"/>
      <dgm:spPr/>
    </dgm:pt>
    <dgm:pt modelId="{FCBC91F4-B8E9-4BFF-A683-9807AD3671A2}" type="pres">
      <dgm:prSet presAssocID="{74807F73-2A0C-47D3-A82A-1D7F69A08B6D}" presName="composite" presStyleCnt="0"/>
      <dgm:spPr/>
    </dgm:pt>
    <dgm:pt modelId="{458E0215-3634-4788-9990-6CC7F78B307D}" type="pres">
      <dgm:prSet presAssocID="{74807F73-2A0C-47D3-A82A-1D7F69A08B6D}" presName="bgChev" presStyleLbl="node1" presStyleIdx="1" presStyleCnt="5"/>
      <dgm:spPr/>
    </dgm:pt>
    <dgm:pt modelId="{16702DA5-0A50-44C0-AF38-5D198EF3DC3B}" type="pres">
      <dgm:prSet presAssocID="{74807F73-2A0C-47D3-A82A-1D7F69A08B6D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95245D-F6BD-4586-A117-D5FE63F4FA4F}" type="pres">
      <dgm:prSet presAssocID="{48CFF237-551E-45D3-8EF2-A086D650C54D}" presName="compositeSpace" presStyleCnt="0"/>
      <dgm:spPr/>
    </dgm:pt>
    <dgm:pt modelId="{FAC1F761-ECF8-4CE9-84E9-91B572D61171}" type="pres">
      <dgm:prSet presAssocID="{05134D29-C106-443B-B80E-9F47361F1267}" presName="composite" presStyleCnt="0"/>
      <dgm:spPr/>
    </dgm:pt>
    <dgm:pt modelId="{3650E720-3DB5-41A6-89CE-694DB55DE824}" type="pres">
      <dgm:prSet presAssocID="{05134D29-C106-443B-B80E-9F47361F1267}" presName="bgChev" presStyleLbl="node1" presStyleIdx="2" presStyleCnt="5"/>
      <dgm:spPr/>
    </dgm:pt>
    <dgm:pt modelId="{92EDAEA5-D0F4-4E52-978D-322FF153F3CB}" type="pres">
      <dgm:prSet presAssocID="{05134D29-C106-443B-B80E-9F47361F1267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98DA6F-C553-442B-ABFD-BC8A050FFAC2}" type="pres">
      <dgm:prSet presAssocID="{3FFDDB8F-B015-40FA-BCDB-526144A49C9D}" presName="compositeSpace" presStyleCnt="0"/>
      <dgm:spPr/>
    </dgm:pt>
    <dgm:pt modelId="{1D8D729F-F72D-496F-9069-14E3129399A1}" type="pres">
      <dgm:prSet presAssocID="{542EB306-DBE3-4FE4-BB60-E22E792C71E8}" presName="composite" presStyleCnt="0"/>
      <dgm:spPr/>
    </dgm:pt>
    <dgm:pt modelId="{226FF300-A359-4550-A912-1FEDDB93ADE7}" type="pres">
      <dgm:prSet presAssocID="{542EB306-DBE3-4FE4-BB60-E22E792C71E8}" presName="bgChev" presStyleLbl="node1" presStyleIdx="3" presStyleCnt="5"/>
      <dgm:spPr/>
    </dgm:pt>
    <dgm:pt modelId="{4F3CA18C-AD37-498D-A0B7-A306A65EE8C6}" type="pres">
      <dgm:prSet presAssocID="{542EB306-DBE3-4FE4-BB60-E22E792C71E8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6B8C05-0876-402A-9089-85CD5478920F}" type="pres">
      <dgm:prSet presAssocID="{63335F07-E89E-4133-8D33-F9866464E942}" presName="compositeSpace" presStyleCnt="0"/>
      <dgm:spPr/>
    </dgm:pt>
    <dgm:pt modelId="{B9EB2D03-2841-4CD0-9F72-59AB1162EB8B}" type="pres">
      <dgm:prSet presAssocID="{46AA3B93-22D2-477E-AFF3-EBBB01FB2875}" presName="composite" presStyleCnt="0"/>
      <dgm:spPr/>
    </dgm:pt>
    <dgm:pt modelId="{27E303FD-2424-4D6F-98D1-612AD389E022}" type="pres">
      <dgm:prSet presAssocID="{46AA3B93-22D2-477E-AFF3-EBBB01FB2875}" presName="bgChev" presStyleLbl="node1" presStyleIdx="4" presStyleCnt="5"/>
      <dgm:spPr/>
    </dgm:pt>
    <dgm:pt modelId="{F5B85831-95D2-4FAB-9017-82613425A284}" type="pres">
      <dgm:prSet presAssocID="{46AA3B93-22D2-477E-AFF3-EBBB01FB2875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07563E-084F-445A-ACA0-8D2F8AB23EB7}" type="presOf" srcId="{7DF1E120-099E-4855-9A24-F473A02B7444}" destId="{B538DF15-37F9-4E83-A39A-D1604FC0117F}" srcOrd="0" destOrd="0" presId="urn:microsoft.com/office/officeart/2005/8/layout/chevronAccent+Icon"/>
    <dgm:cxn modelId="{3395A0E1-5A24-49A7-A616-581F3201656D}" type="presOf" srcId="{542EB306-DBE3-4FE4-BB60-E22E792C71E8}" destId="{4F3CA18C-AD37-498D-A0B7-A306A65EE8C6}" srcOrd="0" destOrd="0" presId="urn:microsoft.com/office/officeart/2005/8/layout/chevronAccent+Icon"/>
    <dgm:cxn modelId="{BED0C5BB-91CC-45C4-B900-D5C31446867B}" srcId="{E6FF20C1-64A0-4CA2-8D51-4ABE2DDD031D}" destId="{46AA3B93-22D2-477E-AFF3-EBBB01FB2875}" srcOrd="4" destOrd="0" parTransId="{E0C6505F-347E-4A2C-BC74-86D7B976CCEB}" sibTransId="{4CA8BBCD-9E3C-42B6-86CE-99E2637B579D}"/>
    <dgm:cxn modelId="{D5467144-AED6-41FF-8559-9920FB4C529E}" srcId="{E6FF20C1-64A0-4CA2-8D51-4ABE2DDD031D}" destId="{7DF1E120-099E-4855-9A24-F473A02B7444}" srcOrd="0" destOrd="0" parTransId="{FCEB49A5-91DD-43E5-A207-38557C19E4AC}" sibTransId="{AFEEC203-11E6-45E7-997E-FEB1A378553E}"/>
    <dgm:cxn modelId="{2B402A16-ABF0-41B2-B437-376DA921989D}" type="presOf" srcId="{46AA3B93-22D2-477E-AFF3-EBBB01FB2875}" destId="{F5B85831-95D2-4FAB-9017-82613425A284}" srcOrd="0" destOrd="0" presId="urn:microsoft.com/office/officeart/2005/8/layout/chevronAccent+Icon"/>
    <dgm:cxn modelId="{118A8837-03B1-42B6-B590-2B9F1BB212A3}" type="presOf" srcId="{E6FF20C1-64A0-4CA2-8D51-4ABE2DDD031D}" destId="{F7931D7A-AFDE-415E-80F5-D32C48C46CF7}" srcOrd="0" destOrd="0" presId="urn:microsoft.com/office/officeart/2005/8/layout/chevronAccent+Icon"/>
    <dgm:cxn modelId="{BF47DF83-AAAD-48E4-A851-5F2F328B4FDD}" srcId="{E6FF20C1-64A0-4CA2-8D51-4ABE2DDD031D}" destId="{542EB306-DBE3-4FE4-BB60-E22E792C71E8}" srcOrd="3" destOrd="0" parTransId="{9E2D5F49-774A-421A-9A53-D5BB5CEDCE89}" sibTransId="{63335F07-E89E-4133-8D33-F9866464E942}"/>
    <dgm:cxn modelId="{F7EF34D2-27CD-4DCE-814F-429473A847B4}" type="presOf" srcId="{74807F73-2A0C-47D3-A82A-1D7F69A08B6D}" destId="{16702DA5-0A50-44C0-AF38-5D198EF3DC3B}" srcOrd="0" destOrd="0" presId="urn:microsoft.com/office/officeart/2005/8/layout/chevronAccent+Icon"/>
    <dgm:cxn modelId="{7EDBE03F-9C54-4564-8DF2-17E4F608D57C}" type="presOf" srcId="{05134D29-C106-443B-B80E-9F47361F1267}" destId="{92EDAEA5-D0F4-4E52-978D-322FF153F3CB}" srcOrd="0" destOrd="0" presId="urn:microsoft.com/office/officeart/2005/8/layout/chevronAccent+Icon"/>
    <dgm:cxn modelId="{1F8DCE09-53A4-4F92-8C07-739231490F37}" srcId="{E6FF20C1-64A0-4CA2-8D51-4ABE2DDD031D}" destId="{05134D29-C106-443B-B80E-9F47361F1267}" srcOrd="2" destOrd="0" parTransId="{7C961229-22AB-4F34-8260-B393888F2FB9}" sibTransId="{3FFDDB8F-B015-40FA-BCDB-526144A49C9D}"/>
    <dgm:cxn modelId="{23598898-04C6-4700-B1B1-8EB3CD26BFFB}" srcId="{E6FF20C1-64A0-4CA2-8D51-4ABE2DDD031D}" destId="{74807F73-2A0C-47D3-A82A-1D7F69A08B6D}" srcOrd="1" destOrd="0" parTransId="{4E6F56BC-F17A-4260-A7BF-16B5B354A1E3}" sibTransId="{48CFF237-551E-45D3-8EF2-A086D650C54D}"/>
    <dgm:cxn modelId="{738BD23A-23F1-46E7-8B2F-9832DD51B583}" type="presParOf" srcId="{F7931D7A-AFDE-415E-80F5-D32C48C46CF7}" destId="{B1224189-F5FA-4A62-8E31-4DCDD07EF84C}" srcOrd="0" destOrd="0" presId="urn:microsoft.com/office/officeart/2005/8/layout/chevronAccent+Icon"/>
    <dgm:cxn modelId="{8A397127-1969-4A60-ACA7-283344C92870}" type="presParOf" srcId="{B1224189-F5FA-4A62-8E31-4DCDD07EF84C}" destId="{288C64EA-7801-48A3-A7F6-93D76A12C9CD}" srcOrd="0" destOrd="0" presId="urn:microsoft.com/office/officeart/2005/8/layout/chevronAccent+Icon"/>
    <dgm:cxn modelId="{1AA07994-7FC9-4155-A158-7803CC27775A}" type="presParOf" srcId="{B1224189-F5FA-4A62-8E31-4DCDD07EF84C}" destId="{B538DF15-37F9-4E83-A39A-D1604FC0117F}" srcOrd="1" destOrd="0" presId="urn:microsoft.com/office/officeart/2005/8/layout/chevronAccent+Icon"/>
    <dgm:cxn modelId="{DA308EDE-B680-4172-B394-B196F307C0D1}" type="presParOf" srcId="{F7931D7A-AFDE-415E-80F5-D32C48C46CF7}" destId="{55AB13BC-F0C1-4A73-ACFC-BF62CA796595}" srcOrd="1" destOrd="0" presId="urn:microsoft.com/office/officeart/2005/8/layout/chevronAccent+Icon"/>
    <dgm:cxn modelId="{03D757E4-FF13-41E1-91BD-FE8F98862F6F}" type="presParOf" srcId="{F7931D7A-AFDE-415E-80F5-D32C48C46CF7}" destId="{FCBC91F4-B8E9-4BFF-A683-9807AD3671A2}" srcOrd="2" destOrd="0" presId="urn:microsoft.com/office/officeart/2005/8/layout/chevronAccent+Icon"/>
    <dgm:cxn modelId="{51E1639D-E6FD-45DD-984D-0CAEB4B52D2D}" type="presParOf" srcId="{FCBC91F4-B8E9-4BFF-A683-9807AD3671A2}" destId="{458E0215-3634-4788-9990-6CC7F78B307D}" srcOrd="0" destOrd="0" presId="urn:microsoft.com/office/officeart/2005/8/layout/chevronAccent+Icon"/>
    <dgm:cxn modelId="{FD5956D0-B28C-44CF-976A-CAE52CC6B718}" type="presParOf" srcId="{FCBC91F4-B8E9-4BFF-A683-9807AD3671A2}" destId="{16702DA5-0A50-44C0-AF38-5D198EF3DC3B}" srcOrd="1" destOrd="0" presId="urn:microsoft.com/office/officeart/2005/8/layout/chevronAccent+Icon"/>
    <dgm:cxn modelId="{187A86AD-4E1C-4EAF-83C1-1356D64E0B92}" type="presParOf" srcId="{F7931D7A-AFDE-415E-80F5-D32C48C46CF7}" destId="{D295245D-F6BD-4586-A117-D5FE63F4FA4F}" srcOrd="3" destOrd="0" presId="urn:microsoft.com/office/officeart/2005/8/layout/chevronAccent+Icon"/>
    <dgm:cxn modelId="{A3ADA872-47BB-420F-A926-0092CC6A3827}" type="presParOf" srcId="{F7931D7A-AFDE-415E-80F5-D32C48C46CF7}" destId="{FAC1F761-ECF8-4CE9-84E9-91B572D61171}" srcOrd="4" destOrd="0" presId="urn:microsoft.com/office/officeart/2005/8/layout/chevronAccent+Icon"/>
    <dgm:cxn modelId="{2561E64F-348E-43C9-A9DE-77E05B9BBB0B}" type="presParOf" srcId="{FAC1F761-ECF8-4CE9-84E9-91B572D61171}" destId="{3650E720-3DB5-41A6-89CE-694DB55DE824}" srcOrd="0" destOrd="0" presId="urn:microsoft.com/office/officeart/2005/8/layout/chevronAccent+Icon"/>
    <dgm:cxn modelId="{EA56BB7D-B191-4537-8806-921D614EBA59}" type="presParOf" srcId="{FAC1F761-ECF8-4CE9-84E9-91B572D61171}" destId="{92EDAEA5-D0F4-4E52-978D-322FF153F3CB}" srcOrd="1" destOrd="0" presId="urn:microsoft.com/office/officeart/2005/8/layout/chevronAccent+Icon"/>
    <dgm:cxn modelId="{6215DC9A-577B-4BA7-89A3-3AC9CF16B0BB}" type="presParOf" srcId="{F7931D7A-AFDE-415E-80F5-D32C48C46CF7}" destId="{6B98DA6F-C553-442B-ABFD-BC8A050FFAC2}" srcOrd="5" destOrd="0" presId="urn:microsoft.com/office/officeart/2005/8/layout/chevronAccent+Icon"/>
    <dgm:cxn modelId="{83CAB44E-99DF-4E85-A67A-79A43A584F4C}" type="presParOf" srcId="{F7931D7A-AFDE-415E-80F5-D32C48C46CF7}" destId="{1D8D729F-F72D-496F-9069-14E3129399A1}" srcOrd="6" destOrd="0" presId="urn:microsoft.com/office/officeart/2005/8/layout/chevronAccent+Icon"/>
    <dgm:cxn modelId="{6B3E7294-F3BD-4E52-BF87-C61722B3E6B5}" type="presParOf" srcId="{1D8D729F-F72D-496F-9069-14E3129399A1}" destId="{226FF300-A359-4550-A912-1FEDDB93ADE7}" srcOrd="0" destOrd="0" presId="urn:microsoft.com/office/officeart/2005/8/layout/chevronAccent+Icon"/>
    <dgm:cxn modelId="{BEBA1CFB-758F-4C27-BE3D-589EE10F08D4}" type="presParOf" srcId="{1D8D729F-F72D-496F-9069-14E3129399A1}" destId="{4F3CA18C-AD37-498D-A0B7-A306A65EE8C6}" srcOrd="1" destOrd="0" presId="urn:microsoft.com/office/officeart/2005/8/layout/chevronAccent+Icon"/>
    <dgm:cxn modelId="{119F277A-438E-47C2-873C-59A9DDA2F630}" type="presParOf" srcId="{F7931D7A-AFDE-415E-80F5-D32C48C46CF7}" destId="{036B8C05-0876-402A-9089-85CD5478920F}" srcOrd="7" destOrd="0" presId="urn:microsoft.com/office/officeart/2005/8/layout/chevronAccent+Icon"/>
    <dgm:cxn modelId="{E81844DD-77C5-46DE-B843-423B8E7461BE}" type="presParOf" srcId="{F7931D7A-AFDE-415E-80F5-D32C48C46CF7}" destId="{B9EB2D03-2841-4CD0-9F72-59AB1162EB8B}" srcOrd="8" destOrd="0" presId="urn:microsoft.com/office/officeart/2005/8/layout/chevronAccent+Icon"/>
    <dgm:cxn modelId="{F0C2AD9E-947E-4F0C-88B5-8328E141666E}" type="presParOf" srcId="{B9EB2D03-2841-4CD0-9F72-59AB1162EB8B}" destId="{27E303FD-2424-4D6F-98D1-612AD389E022}" srcOrd="0" destOrd="0" presId="urn:microsoft.com/office/officeart/2005/8/layout/chevronAccent+Icon"/>
    <dgm:cxn modelId="{36E67AE7-B62C-4152-94EE-FE0DA450DD89}" type="presParOf" srcId="{B9EB2D03-2841-4CD0-9F72-59AB1162EB8B}" destId="{F5B85831-95D2-4FAB-9017-82613425A28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C64EA-7801-48A3-A7F6-93D76A12C9CD}">
      <dsp:nvSpPr>
        <dsp:cNvPr id="0" name=""/>
        <dsp:cNvSpPr/>
      </dsp:nvSpPr>
      <dsp:spPr>
        <a:xfrm>
          <a:off x="1256" y="956764"/>
          <a:ext cx="1406756" cy="54300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38DF15-37F9-4E83-A39A-D1604FC0117F}">
      <dsp:nvSpPr>
        <dsp:cNvPr id="0" name=""/>
        <dsp:cNvSpPr/>
      </dsp:nvSpPr>
      <dsp:spPr>
        <a:xfrm>
          <a:off x="376391" y="1092516"/>
          <a:ext cx="1187927" cy="54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Credenciamento Cadastramento</a:t>
          </a:r>
          <a:endParaRPr lang="pt-BR" sz="1000" b="1" kern="1200" dirty="0"/>
        </a:p>
      </dsp:txBody>
      <dsp:txXfrm>
        <a:off x="392295" y="1108420"/>
        <a:ext cx="1156119" cy="511199"/>
      </dsp:txXfrm>
    </dsp:sp>
    <dsp:sp modelId="{458E0215-3634-4788-9990-6CC7F78B307D}">
      <dsp:nvSpPr>
        <dsp:cNvPr id="0" name=""/>
        <dsp:cNvSpPr/>
      </dsp:nvSpPr>
      <dsp:spPr>
        <a:xfrm>
          <a:off x="1608084" y="956764"/>
          <a:ext cx="1406756" cy="54300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02DA5-0A50-44C0-AF38-5D198EF3DC3B}">
      <dsp:nvSpPr>
        <dsp:cNvPr id="0" name=""/>
        <dsp:cNvSpPr/>
      </dsp:nvSpPr>
      <dsp:spPr>
        <a:xfrm>
          <a:off x="1983219" y="1092516"/>
          <a:ext cx="1187927" cy="54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Proposição</a:t>
          </a:r>
          <a:endParaRPr lang="pt-BR" sz="1000" b="1" kern="1200" dirty="0"/>
        </a:p>
      </dsp:txBody>
      <dsp:txXfrm>
        <a:off x="1999123" y="1108420"/>
        <a:ext cx="1156119" cy="511199"/>
      </dsp:txXfrm>
    </dsp:sp>
    <dsp:sp modelId="{3650E720-3DB5-41A6-89CE-694DB55DE824}">
      <dsp:nvSpPr>
        <dsp:cNvPr id="0" name=""/>
        <dsp:cNvSpPr/>
      </dsp:nvSpPr>
      <dsp:spPr>
        <a:xfrm>
          <a:off x="3214912" y="956764"/>
          <a:ext cx="1406756" cy="54300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EDAEA5-D0F4-4E52-978D-322FF153F3CB}">
      <dsp:nvSpPr>
        <dsp:cNvPr id="0" name=""/>
        <dsp:cNvSpPr/>
      </dsp:nvSpPr>
      <dsp:spPr>
        <a:xfrm>
          <a:off x="3590047" y="1092516"/>
          <a:ext cx="1187927" cy="54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/>
            <a:t>Formalização</a:t>
          </a:r>
          <a:endParaRPr lang="pt-BR" sz="1000" b="1" kern="1200"/>
        </a:p>
      </dsp:txBody>
      <dsp:txXfrm>
        <a:off x="3605951" y="1108420"/>
        <a:ext cx="1156119" cy="511199"/>
      </dsp:txXfrm>
    </dsp:sp>
    <dsp:sp modelId="{226FF300-A359-4550-A912-1FEDDB93ADE7}">
      <dsp:nvSpPr>
        <dsp:cNvPr id="0" name=""/>
        <dsp:cNvSpPr/>
      </dsp:nvSpPr>
      <dsp:spPr>
        <a:xfrm>
          <a:off x="4821740" y="956764"/>
          <a:ext cx="1406756" cy="54300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3CA18C-AD37-498D-A0B7-A306A65EE8C6}">
      <dsp:nvSpPr>
        <dsp:cNvPr id="0" name=""/>
        <dsp:cNvSpPr/>
      </dsp:nvSpPr>
      <dsp:spPr>
        <a:xfrm>
          <a:off x="5196875" y="1092516"/>
          <a:ext cx="1187927" cy="54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/>
            <a:t>Execução</a:t>
          </a:r>
          <a:endParaRPr lang="pt-BR" sz="1000" b="1" kern="1200"/>
        </a:p>
      </dsp:txBody>
      <dsp:txXfrm>
        <a:off x="5212779" y="1108420"/>
        <a:ext cx="1156119" cy="511199"/>
      </dsp:txXfrm>
    </dsp:sp>
    <dsp:sp modelId="{27E303FD-2424-4D6F-98D1-612AD389E022}">
      <dsp:nvSpPr>
        <dsp:cNvPr id="0" name=""/>
        <dsp:cNvSpPr/>
      </dsp:nvSpPr>
      <dsp:spPr>
        <a:xfrm>
          <a:off x="6428568" y="956764"/>
          <a:ext cx="1406756" cy="543007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85831-95D2-4FAB-9017-82613425A284}">
      <dsp:nvSpPr>
        <dsp:cNvPr id="0" name=""/>
        <dsp:cNvSpPr/>
      </dsp:nvSpPr>
      <dsp:spPr>
        <a:xfrm>
          <a:off x="6803703" y="1092516"/>
          <a:ext cx="1187927" cy="543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/>
            <a:t>Prestação de contas</a:t>
          </a:r>
        </a:p>
      </dsp:txBody>
      <dsp:txXfrm>
        <a:off x="6819607" y="1108420"/>
        <a:ext cx="1156119" cy="511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de Ênfase de Divisa"/>
  <dgm:desc val="Use para mostrar etapas sequenciais em uma tarefa, um processo ou um fluxo de trabalho ou para enfatizar movimento ou direção. Funciona melhor com texto de Nível 1 e Nível 2 no mínimo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0D850-EE41-4B90-88F0-2AF0C49CB0B8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3905-C09E-4078-87B7-6050140B62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0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F3C5-08A5-468F-9FC1-23162081777C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F32E-7469-4952-A0D6-10C78BB199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19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4672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0897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2131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5754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3880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8099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1830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44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63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17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rra de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5FCF1B-8856-4067-860D-DC601E7910C6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6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pt-BR"/>
              <a:t>© 2012 Secretaria de Estado de Economia e Planejamento.</a:t>
            </a:r>
          </a:p>
        </p:txBody>
      </p:sp>
      <p:sp>
        <p:nvSpPr>
          <p:cNvPr id="7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778CAA9-BAC7-4D3B-B4A1-D481C74385E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71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89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71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84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04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3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4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0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5264-D622-4A18-9ED1-81189D552A92}" type="datetimeFigureOut">
              <a:rPr lang="pt-BR" smtClean="0"/>
              <a:pPr/>
              <a:t>30/03/2017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4CC7-9B8E-410C-B22F-40342BFD1D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3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convenios.es.gov.br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Paulo%20Fernandes/Meus%20documentos/Paulo/INSTRU&#199;&#195;O%20NORMATIVA%20DEFINITIVA%20-%2016.03.doc#inciso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552728" cy="1752600"/>
          </a:xfrm>
        </p:spPr>
        <p:txBody>
          <a:bodyPr>
            <a:normAutofit fontScale="85000" lnSpcReduction="10000"/>
          </a:bodyPr>
          <a:lstStyle/>
          <a:p>
            <a:r>
              <a:rPr lang="pt-BR" sz="4800" spc="600" dirty="0" smtClean="0">
                <a:latin typeface="Candara" pitchFamily="34" charset="0"/>
              </a:rPr>
              <a:t>CRCC – Certificado de Registro Cadastral de Convenente</a:t>
            </a:r>
            <a:endParaRPr lang="pt-BR" sz="4800" spc="600" dirty="0">
              <a:latin typeface="Candar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12143" r="13300" b="24990"/>
          <a:stretch/>
        </p:blipFill>
        <p:spPr>
          <a:xfrm>
            <a:off x="5004048" y="4869160"/>
            <a:ext cx="3672408" cy="139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467544" y="638132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30/03/2017 - SEGER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818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0A3A47-7B63-43AF-8324-446E4602A718}" type="slidenum">
              <a:rPr lang="pt-BR"/>
              <a:pPr eaLnBrk="1" hangingPunct="1"/>
              <a:t>10</a:t>
            </a:fld>
            <a:endParaRPr lang="pt-BR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833438" y="1052736"/>
            <a:ext cx="7086600" cy="7540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12700" cap="sq" algn="ctr">
            <a:solidFill>
              <a:srgbClr val="003C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003C20"/>
                </a:solidFill>
              </a:rPr>
              <a:t>CERTIDÕES</a:t>
            </a:r>
            <a:endParaRPr lang="pt-BR" sz="2400" b="1" dirty="0">
              <a:solidFill>
                <a:srgbClr val="003C20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046163" y="2690317"/>
            <a:ext cx="3240088" cy="68421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dirty="0"/>
              <a:t>Prova de Regularidade </a:t>
            </a:r>
            <a:endParaRPr lang="pt-BR" dirty="0" smtClean="0"/>
          </a:p>
          <a:p>
            <a:pPr algn="ctr" eaLnBrk="1" hangingPunct="1"/>
            <a:r>
              <a:rPr lang="pt-BR" dirty="0" smtClean="0"/>
              <a:t>com </a:t>
            </a:r>
            <a:r>
              <a:rPr lang="pt-BR" dirty="0"/>
              <a:t>a Fazenda </a:t>
            </a:r>
            <a:r>
              <a:rPr lang="pt-BR" dirty="0" smtClean="0"/>
              <a:t>Federal e INSS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079748" y="4328963"/>
            <a:ext cx="3240088" cy="68421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dirty="0"/>
              <a:t>Prova de Regularidade </a:t>
            </a:r>
            <a:endParaRPr lang="pt-BR" dirty="0" smtClean="0"/>
          </a:p>
          <a:p>
            <a:pPr algn="ctr" eaLnBrk="1" hangingPunct="1"/>
            <a:r>
              <a:rPr lang="pt-BR" dirty="0" smtClean="0"/>
              <a:t>com </a:t>
            </a:r>
            <a:r>
              <a:rPr lang="pt-BR" dirty="0"/>
              <a:t>a Fazenda Estadual do </a:t>
            </a:r>
            <a:r>
              <a:rPr lang="pt-BR" dirty="0" smtClean="0"/>
              <a:t>ES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660902" y="2702616"/>
            <a:ext cx="3511498" cy="838200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dirty="0"/>
              <a:t>Prova de Regularidade </a:t>
            </a:r>
            <a:endParaRPr lang="pt-BR" dirty="0" smtClean="0"/>
          </a:p>
          <a:p>
            <a:pPr algn="ctr" eaLnBrk="1" hangingPunct="1"/>
            <a:r>
              <a:rPr lang="pt-BR" dirty="0" smtClean="0"/>
              <a:t>perante </a:t>
            </a:r>
            <a:r>
              <a:rPr lang="pt-BR" dirty="0"/>
              <a:t>o Fundo de Garantia por </a:t>
            </a:r>
            <a:endParaRPr lang="pt-BR" dirty="0" smtClean="0"/>
          </a:p>
          <a:p>
            <a:pPr algn="ctr" eaLnBrk="1" hangingPunct="1"/>
            <a:r>
              <a:rPr lang="pt-BR" dirty="0" smtClean="0"/>
              <a:t>Tempo </a:t>
            </a:r>
            <a:r>
              <a:rPr lang="pt-BR" dirty="0"/>
              <a:t>de Serviço – FGTS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4660902" y="4280981"/>
            <a:ext cx="3511498" cy="80420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339752" y="1988840"/>
            <a:ext cx="333375" cy="593725"/>
          </a:xfrm>
          <a:prstGeom prst="downArrow">
            <a:avLst>
              <a:gd name="adj1" fmla="val 50000"/>
              <a:gd name="adj2" fmla="val 44524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12700" cap="sq">
            <a:solidFill>
              <a:srgbClr val="003C2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146802" y="1898874"/>
            <a:ext cx="333375" cy="593725"/>
          </a:xfrm>
          <a:prstGeom prst="downArrow">
            <a:avLst>
              <a:gd name="adj1" fmla="val 50000"/>
              <a:gd name="adj2" fmla="val 44524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12700" cap="sq">
            <a:solidFill>
              <a:srgbClr val="003C2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366417" y="3555355"/>
            <a:ext cx="333375" cy="593725"/>
          </a:xfrm>
          <a:prstGeom prst="downArrow">
            <a:avLst>
              <a:gd name="adj1" fmla="val 50000"/>
              <a:gd name="adj2" fmla="val 44524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12700" cap="sq">
            <a:solidFill>
              <a:srgbClr val="003C2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6146802" y="3645024"/>
            <a:ext cx="333375" cy="593725"/>
          </a:xfrm>
          <a:prstGeom prst="downArrow">
            <a:avLst>
              <a:gd name="adj1" fmla="val 50000"/>
              <a:gd name="adj2" fmla="val 44524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12700" cap="sq">
            <a:solidFill>
              <a:srgbClr val="003C2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5854" name="AutoShape 15"/>
          <p:cNvSpPr>
            <a:spLocks noChangeArrowheads="1"/>
          </p:cNvSpPr>
          <p:nvPr/>
        </p:nvSpPr>
        <p:spPr bwMode="auto">
          <a:xfrm>
            <a:off x="4286251" y="5085184"/>
            <a:ext cx="374651" cy="503698"/>
          </a:xfrm>
          <a:prstGeom prst="downArrow">
            <a:avLst>
              <a:gd name="adj1" fmla="val 50000"/>
              <a:gd name="adj2" fmla="val 44524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12700" cap="sq">
            <a:solidFill>
              <a:srgbClr val="003C2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5855" name="Rectangle 16"/>
          <p:cNvSpPr>
            <a:spLocks noChangeArrowheads="1"/>
          </p:cNvSpPr>
          <p:nvPr/>
        </p:nvSpPr>
        <p:spPr bwMode="auto">
          <a:xfrm>
            <a:off x="1079748" y="5661248"/>
            <a:ext cx="6660604" cy="68421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dirty="0" smtClean="0"/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971600" y="188640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3C2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2400" b="1" dirty="0">
                <a:solidFill>
                  <a:srgbClr val="003C20"/>
                </a:solidFill>
              </a:rPr>
              <a:t> COMPROVAÇÃO DE REGULARIDADE FISCAL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94177" y="43599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Certidão negativa de </a:t>
            </a:r>
            <a:endParaRPr lang="pt-BR" dirty="0" smtClean="0"/>
          </a:p>
          <a:p>
            <a:pPr algn="ctr"/>
            <a:r>
              <a:rPr lang="pt-BR" dirty="0" smtClean="0"/>
              <a:t>Inadimplência </a:t>
            </a:r>
            <a:r>
              <a:rPr lang="pt-BR" dirty="0"/>
              <a:t>no  SIGEFES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4651" y="57812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/>
              <a:t>CRP (Previdenciária) e CNDT (trabalhista)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46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50C439-F69C-46D6-A5BD-F68D546D8E85}" type="slidenum">
              <a:rPr lang="pt-BR"/>
              <a:pPr eaLnBrk="1" hangingPunct="1"/>
              <a:t>11</a:t>
            </a:fld>
            <a:endParaRPr lang="pt-BR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449388" y="1447801"/>
            <a:ext cx="6318250" cy="7540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12700" cap="sq" algn="ctr">
            <a:solidFill>
              <a:srgbClr val="003C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003C20"/>
                </a:solidFill>
              </a:rPr>
              <a:t>DECLARAÇÕES</a:t>
            </a:r>
            <a:endParaRPr lang="pt-BR" sz="2400" b="1" dirty="0">
              <a:solidFill>
                <a:srgbClr val="003C20"/>
              </a:solidFill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372226" y="4267200"/>
            <a:ext cx="2474912" cy="914400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 dirty="0">
                <a:solidFill>
                  <a:srgbClr val="003C20"/>
                </a:solidFill>
              </a:rPr>
              <a:t>À</a:t>
            </a:r>
            <a:r>
              <a:rPr lang="pt-BR" sz="1600" b="1" dirty="0" smtClean="0">
                <a:solidFill>
                  <a:srgbClr val="003C20"/>
                </a:solidFill>
              </a:rPr>
              <a:t> </a:t>
            </a:r>
            <a:r>
              <a:rPr lang="pt-BR" sz="1600" b="1" dirty="0">
                <a:solidFill>
                  <a:srgbClr val="003C20"/>
                </a:solidFill>
              </a:rPr>
              <a:t>PRESTAÇÃO DE</a:t>
            </a:r>
          </a:p>
          <a:p>
            <a:pPr algn="ctr" eaLnBrk="1" hangingPunct="1"/>
            <a:r>
              <a:rPr lang="pt-BR" sz="1600" b="1" dirty="0">
                <a:solidFill>
                  <a:srgbClr val="003C20"/>
                </a:solidFill>
              </a:rPr>
              <a:t>CONTAS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922588" y="4267201"/>
            <a:ext cx="3238500" cy="91281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solidFill>
                  <a:srgbClr val="003C20"/>
                </a:solidFill>
              </a:rPr>
              <a:t>AO CUMPRIMENTO </a:t>
            </a:r>
          </a:p>
          <a:p>
            <a:pPr algn="ctr" eaLnBrk="1" hangingPunct="1"/>
            <a:r>
              <a:rPr lang="pt-BR" sz="1600" b="1">
                <a:solidFill>
                  <a:srgbClr val="003C20"/>
                </a:solidFill>
              </a:rPr>
              <a:t>DA LEI DE RESPONSABILIDADE</a:t>
            </a:r>
          </a:p>
          <a:p>
            <a:pPr algn="ctr" eaLnBrk="1" hangingPunct="1"/>
            <a:r>
              <a:rPr lang="pt-BR" sz="1600" b="1">
                <a:solidFill>
                  <a:srgbClr val="003C20"/>
                </a:solidFill>
              </a:rPr>
              <a:t>FISCAL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96863" y="4267200"/>
            <a:ext cx="2400300" cy="914400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solidFill>
                  <a:srgbClr val="003C20"/>
                </a:solidFill>
              </a:rPr>
              <a:t>AO CUMPRIMENTO</a:t>
            </a:r>
          </a:p>
          <a:p>
            <a:pPr algn="ctr" eaLnBrk="1" hangingPunct="1"/>
            <a:r>
              <a:rPr lang="pt-BR" sz="1600" b="1">
                <a:solidFill>
                  <a:srgbClr val="003C20"/>
                </a:solidFill>
              </a:rPr>
              <a:t>DOS DISPOSITIVOS</a:t>
            </a:r>
          </a:p>
          <a:p>
            <a:pPr algn="ctr" eaLnBrk="1" hangingPunct="1"/>
            <a:r>
              <a:rPr lang="pt-BR" sz="1600" b="1">
                <a:solidFill>
                  <a:srgbClr val="003C20"/>
                </a:solidFill>
              </a:rPr>
              <a:t>CONSTITUCIONAIS 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522664" y="2819400"/>
            <a:ext cx="2174875" cy="609600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003C20"/>
                </a:solidFill>
              </a:rPr>
              <a:t>REFERENTE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422402" y="3886200"/>
            <a:ext cx="6300787" cy="0"/>
          </a:xfrm>
          <a:prstGeom prst="line">
            <a:avLst/>
          </a:prstGeom>
          <a:noFill/>
          <a:ln w="38100" cmpd="dbl">
            <a:solidFill>
              <a:srgbClr val="003C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4572001" y="3429000"/>
            <a:ext cx="0" cy="838200"/>
          </a:xfrm>
          <a:prstGeom prst="line">
            <a:avLst/>
          </a:prstGeom>
          <a:noFill/>
          <a:ln w="38100" cmpd="dbl">
            <a:solidFill>
              <a:srgbClr val="003C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1439863" y="3886200"/>
            <a:ext cx="0" cy="381000"/>
          </a:xfrm>
          <a:prstGeom prst="line">
            <a:avLst/>
          </a:prstGeom>
          <a:noFill/>
          <a:ln w="38100" cmpd="dbl">
            <a:solidFill>
              <a:srgbClr val="003C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7710488" y="3895725"/>
            <a:ext cx="0" cy="381000"/>
          </a:xfrm>
          <a:prstGeom prst="line">
            <a:avLst/>
          </a:prstGeom>
          <a:noFill/>
          <a:ln w="38100" cmpd="dbl">
            <a:solidFill>
              <a:srgbClr val="003C2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1403351" y="550863"/>
            <a:ext cx="7345362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2400" b="1" dirty="0">
                <a:solidFill>
                  <a:srgbClr val="003C20"/>
                </a:solidFill>
              </a:rPr>
              <a:t> COMPROVAÇÃO DE REGULARIDADE </a:t>
            </a:r>
          </a:p>
        </p:txBody>
      </p:sp>
    </p:spTree>
    <p:extLst>
      <p:ext uri="{BB962C8B-B14F-4D97-AF65-F5344CB8AC3E}">
        <p14:creationId xmlns:p14="http://schemas.microsoft.com/office/powerpoint/2010/main" val="15007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2B300C-119C-4826-A37A-1FF2E4CC6F56}" type="slidenum">
              <a:rPr lang="pt-BR"/>
              <a:pPr eaLnBrk="1" hangingPunct="1"/>
              <a:t>12</a:t>
            </a:fld>
            <a:endParaRPr lang="pt-BR" dirty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blackWhite">
          <a:xfrm>
            <a:off x="1331640" y="660053"/>
            <a:ext cx="5958582" cy="3206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/>
        </p:spPr>
        <p:txBody>
          <a:bodyPr wrap="square" lIns="92075" tIns="46038" rIns="92075" bIns="46038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b="1" dirty="0" smtClean="0">
                <a:solidFill>
                  <a:srgbClr val="003C20"/>
                </a:solidFill>
              </a:rPr>
              <a:t>DECLARAÇÕES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blackWhite">
          <a:xfrm>
            <a:off x="395536" y="1366255"/>
            <a:ext cx="8136904" cy="2308966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3C20"/>
                </a:solidFill>
              </a:rPr>
              <a:t> Declaração atestando a inexistência de pendências ou irregularidades nas </a:t>
            </a:r>
            <a:r>
              <a:rPr lang="pt-BR" sz="1600" b="1" u="sng" dirty="0">
                <a:solidFill>
                  <a:srgbClr val="003C20"/>
                </a:solidFill>
              </a:rPr>
              <a:t>prestações de contas </a:t>
            </a:r>
            <a:r>
              <a:rPr lang="pt-BR" sz="1600" dirty="0">
                <a:solidFill>
                  <a:srgbClr val="003C20"/>
                </a:solidFill>
              </a:rPr>
              <a:t>de recursos anteriormente recebidos do </a:t>
            </a:r>
            <a:r>
              <a:rPr lang="pt-BR" sz="1600" dirty="0" smtClean="0">
                <a:solidFill>
                  <a:srgbClr val="003C20"/>
                </a:solidFill>
              </a:rPr>
              <a:t>Estado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003C20"/>
                </a:solidFill>
              </a:rPr>
              <a:t> </a:t>
            </a:r>
            <a:r>
              <a:rPr lang="pt-BR" sz="1600" dirty="0">
                <a:solidFill>
                  <a:srgbClr val="003C20"/>
                </a:solidFill>
              </a:rPr>
              <a:t>Declaração atestando o pagamento de </a:t>
            </a:r>
            <a:r>
              <a:rPr lang="pt-BR" sz="1600" b="1" u="sng" dirty="0">
                <a:solidFill>
                  <a:srgbClr val="003C20"/>
                </a:solidFill>
              </a:rPr>
              <a:t>empréstimos e financiamentos </a:t>
            </a:r>
            <a:r>
              <a:rPr lang="pt-BR" sz="1600" dirty="0">
                <a:solidFill>
                  <a:srgbClr val="003C20"/>
                </a:solidFill>
              </a:rPr>
              <a:t>referentes ao último exercício encerrado, como previsto no art. 25 da Lei Complementar 101, de </a:t>
            </a:r>
            <a:r>
              <a:rPr lang="pt-BR" sz="1600" dirty="0" smtClean="0">
                <a:solidFill>
                  <a:srgbClr val="003C20"/>
                </a:solidFill>
              </a:rPr>
              <a:t>2000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3C20"/>
                </a:solidFill>
              </a:rPr>
              <a:t>Declaração atestando o atendimento ao art. 48-A da Lei Complementar 101, de 2000, quanto à disponibilização do </a:t>
            </a:r>
            <a:r>
              <a:rPr lang="pt-BR" sz="1600" b="1" u="sng" dirty="0">
                <a:solidFill>
                  <a:srgbClr val="003C20"/>
                </a:solidFill>
              </a:rPr>
              <a:t>acesso a informações </a:t>
            </a:r>
            <a:r>
              <a:rPr lang="pt-BR" sz="1600" dirty="0">
                <a:solidFill>
                  <a:srgbClr val="003C20"/>
                </a:solidFill>
              </a:rPr>
              <a:t>referentes à execução orçamentária e financeira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blackWhite">
          <a:xfrm>
            <a:off x="1675622" y="3917715"/>
            <a:ext cx="5064222" cy="3206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/>
        </p:spPr>
        <p:txBody>
          <a:bodyPr wrap="square" lIns="92075" tIns="46038" rIns="92075" bIns="46038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b="1" dirty="0" smtClean="0">
                <a:solidFill>
                  <a:srgbClr val="003C20"/>
                </a:solidFill>
              </a:rPr>
              <a:t>COMPROVAÇÕES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683568" y="4935761"/>
            <a:ext cx="3240360" cy="122561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1500" dirty="0">
                <a:solidFill>
                  <a:srgbClr val="003C20"/>
                </a:solidFill>
              </a:rPr>
              <a:t>Comprovação do </a:t>
            </a:r>
            <a:r>
              <a:rPr lang="pt-BR" sz="1500" dirty="0" smtClean="0">
                <a:solidFill>
                  <a:srgbClr val="003C20"/>
                </a:solidFill>
              </a:rPr>
              <a:t>encaminhamento</a:t>
            </a:r>
          </a:p>
          <a:p>
            <a:pPr algn="ctr"/>
            <a:r>
              <a:rPr lang="pt-BR" sz="1500" dirty="0" smtClean="0">
                <a:solidFill>
                  <a:srgbClr val="003C20"/>
                </a:solidFill>
              </a:rPr>
              <a:t> </a:t>
            </a:r>
            <a:r>
              <a:rPr lang="pt-BR" sz="1500" dirty="0">
                <a:solidFill>
                  <a:srgbClr val="003C20"/>
                </a:solidFill>
              </a:rPr>
              <a:t>das contas anuais à </a:t>
            </a:r>
            <a:r>
              <a:rPr lang="pt-BR" sz="1500" dirty="0" smtClean="0">
                <a:solidFill>
                  <a:srgbClr val="003C20"/>
                </a:solidFill>
              </a:rPr>
              <a:t>União,</a:t>
            </a:r>
          </a:p>
          <a:p>
            <a:pPr algn="ctr"/>
            <a:r>
              <a:rPr lang="pt-BR" sz="1500" dirty="0" smtClean="0">
                <a:solidFill>
                  <a:srgbClr val="003C20"/>
                </a:solidFill>
              </a:rPr>
              <a:t>conforme </a:t>
            </a:r>
            <a:r>
              <a:rPr lang="pt-BR" sz="1500" dirty="0">
                <a:solidFill>
                  <a:srgbClr val="003C20"/>
                </a:solidFill>
              </a:rPr>
              <a:t>o art. 51 da </a:t>
            </a:r>
            <a:r>
              <a:rPr lang="pt-BR" sz="1500" dirty="0" smtClean="0">
                <a:solidFill>
                  <a:srgbClr val="003C20"/>
                </a:solidFill>
              </a:rPr>
              <a:t>LRF</a:t>
            </a:r>
            <a:endParaRPr lang="pt-BR" sz="1500" dirty="0">
              <a:solidFill>
                <a:srgbClr val="003C20"/>
              </a:solidFill>
            </a:endParaRPr>
          </a:p>
        </p:txBody>
      </p:sp>
      <p:sp>
        <p:nvSpPr>
          <p:cNvPr id="33800" name="Rectangle 11"/>
          <p:cNvSpPr>
            <a:spLocks noChangeArrowheads="1"/>
          </p:cNvSpPr>
          <p:nvPr/>
        </p:nvSpPr>
        <p:spPr bwMode="auto">
          <a:xfrm>
            <a:off x="4427984" y="4969667"/>
            <a:ext cx="3888408" cy="1191707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1600" dirty="0">
                <a:solidFill>
                  <a:srgbClr val="003C20"/>
                </a:solidFill>
              </a:rPr>
              <a:t>Comprovação de atendimento às </a:t>
            </a:r>
            <a:endParaRPr lang="pt-BR" sz="1600" dirty="0" smtClean="0">
              <a:solidFill>
                <a:srgbClr val="003C20"/>
              </a:solidFill>
            </a:endParaRPr>
          </a:p>
          <a:p>
            <a:pPr algn="ctr"/>
            <a:r>
              <a:rPr lang="pt-BR" sz="1600" dirty="0" smtClean="0">
                <a:solidFill>
                  <a:srgbClr val="003C20"/>
                </a:solidFill>
              </a:rPr>
              <a:t>exigências </a:t>
            </a:r>
            <a:r>
              <a:rPr lang="pt-BR" sz="1600" dirty="0">
                <a:solidFill>
                  <a:srgbClr val="003C20"/>
                </a:solidFill>
              </a:rPr>
              <a:t>previstas no art.7º,inciso I, </a:t>
            </a:r>
            <a:endParaRPr lang="pt-BR" sz="1600" dirty="0" smtClean="0">
              <a:solidFill>
                <a:srgbClr val="003C20"/>
              </a:solidFill>
            </a:endParaRPr>
          </a:p>
          <a:p>
            <a:pPr algn="ctr"/>
            <a:r>
              <a:rPr lang="pt-BR" sz="1600" dirty="0" smtClean="0">
                <a:solidFill>
                  <a:srgbClr val="003C20"/>
                </a:solidFill>
              </a:rPr>
              <a:t>alíneas </a:t>
            </a:r>
            <a:r>
              <a:rPr lang="pt-BR" sz="1600" dirty="0">
                <a:solidFill>
                  <a:srgbClr val="003C20"/>
                </a:solidFill>
              </a:rPr>
              <a:t>O a T, da Portaria 010-R/2016, </a:t>
            </a:r>
            <a:endParaRPr lang="pt-BR" sz="1600" dirty="0" smtClean="0">
              <a:solidFill>
                <a:srgbClr val="003C20"/>
              </a:solidFill>
            </a:endParaRPr>
          </a:p>
          <a:p>
            <a:pPr algn="ctr"/>
            <a:r>
              <a:rPr lang="pt-BR" sz="1600" dirty="0" smtClean="0">
                <a:solidFill>
                  <a:srgbClr val="003C20"/>
                </a:solidFill>
              </a:rPr>
              <a:t>por </a:t>
            </a:r>
            <a:r>
              <a:rPr lang="pt-BR" sz="1600" dirty="0">
                <a:solidFill>
                  <a:srgbClr val="003C20"/>
                </a:solidFill>
              </a:rPr>
              <a:t>meio da Certidão de regularidade </a:t>
            </a:r>
            <a:endParaRPr lang="pt-BR" sz="1600" dirty="0" smtClean="0">
              <a:solidFill>
                <a:srgbClr val="003C20"/>
              </a:solidFill>
            </a:endParaRPr>
          </a:p>
          <a:p>
            <a:pPr algn="ctr"/>
            <a:r>
              <a:rPr lang="pt-BR" sz="1600" dirty="0" smtClean="0">
                <a:solidFill>
                  <a:srgbClr val="003C20"/>
                </a:solidFill>
              </a:rPr>
              <a:t>emitida </a:t>
            </a:r>
            <a:r>
              <a:rPr lang="pt-BR" sz="1600" dirty="0">
                <a:solidFill>
                  <a:srgbClr val="003C20"/>
                </a:solidFill>
              </a:rPr>
              <a:t>pelo </a:t>
            </a:r>
            <a:r>
              <a:rPr lang="pt-BR" sz="1600" dirty="0" smtClean="0">
                <a:solidFill>
                  <a:srgbClr val="003C20"/>
                </a:solidFill>
              </a:rPr>
              <a:t>TCEES - </a:t>
            </a:r>
            <a:r>
              <a:rPr lang="pt-BR" sz="1600" b="1" i="1" dirty="0" smtClean="0">
                <a:solidFill>
                  <a:srgbClr val="003C20"/>
                </a:solidFill>
              </a:rPr>
              <a:t>CRTV</a:t>
            </a:r>
            <a:endParaRPr lang="pt-BR" sz="1600" b="1" i="1" dirty="0">
              <a:solidFill>
                <a:srgbClr val="003C20"/>
              </a:solidFill>
            </a:endParaRPr>
          </a:p>
        </p:txBody>
      </p:sp>
      <p:sp>
        <p:nvSpPr>
          <p:cNvPr id="33806" name="AutoShape 18"/>
          <p:cNvSpPr>
            <a:spLocks noChangeArrowheads="1"/>
          </p:cNvSpPr>
          <p:nvPr/>
        </p:nvSpPr>
        <p:spPr bwMode="auto">
          <a:xfrm>
            <a:off x="2339752" y="4468292"/>
            <a:ext cx="258192" cy="328860"/>
          </a:xfrm>
          <a:prstGeom prst="downArrow">
            <a:avLst>
              <a:gd name="adj1" fmla="val 50000"/>
              <a:gd name="adj2" fmla="val 29447"/>
            </a:avLst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 w="12700" cap="sq" algn="ctr">
            <a:solidFill>
              <a:srgbClr val="003C2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899592" y="116632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3C2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2400" b="1" dirty="0">
                <a:solidFill>
                  <a:srgbClr val="003C20"/>
                </a:solidFill>
              </a:rPr>
              <a:t> COMPROVAÇÃO DE </a:t>
            </a:r>
            <a:r>
              <a:rPr kumimoji="1" lang="pt-BR" sz="2400" b="1" dirty="0" smtClean="0">
                <a:solidFill>
                  <a:srgbClr val="003C20"/>
                </a:solidFill>
              </a:rPr>
              <a:t>ADEQUAÇÃO À LRF</a:t>
            </a:r>
            <a:endParaRPr kumimoji="1" lang="pt-BR" sz="2400" b="1" dirty="0">
              <a:solidFill>
                <a:srgbClr val="003C20"/>
              </a:solidFill>
            </a:endParaRPr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>
            <a:off x="71439" y="3861048"/>
            <a:ext cx="9001125" cy="0"/>
          </a:xfrm>
          <a:prstGeom prst="line">
            <a:avLst/>
          </a:prstGeom>
          <a:noFill/>
          <a:ln w="28575">
            <a:solidFill>
              <a:srgbClr val="003C2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825976" y="4463164"/>
            <a:ext cx="258192" cy="328860"/>
          </a:xfrm>
          <a:prstGeom prst="downArrow">
            <a:avLst>
              <a:gd name="adj1" fmla="val 50000"/>
              <a:gd name="adj2" fmla="val 29447"/>
            </a:avLst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 w="12700" cap="sq" algn="ctr">
            <a:solidFill>
              <a:srgbClr val="003C2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1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052736"/>
            <a:ext cx="8642350" cy="5184576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 smtClean="0"/>
              <a:t>A certidão comprova os seguintes itens referente ao </a:t>
            </a:r>
            <a:r>
              <a:rPr lang="pt-BR" u="sng" dirty="0" smtClean="0"/>
              <a:t>último período exigível</a:t>
            </a:r>
            <a:r>
              <a:rPr lang="pt-BR" dirty="0" smtClean="0"/>
              <a:t>:</a:t>
            </a:r>
          </a:p>
          <a:p>
            <a:pPr marL="0" indent="0" algn="ctr">
              <a:buNone/>
            </a:pPr>
            <a:endParaRPr lang="pt-BR" dirty="0" smtClean="0"/>
          </a:p>
          <a:p>
            <a:r>
              <a:rPr lang="pt-BR" sz="1600" dirty="0" err="1" smtClean="0">
                <a:latin typeface="Verdana" panose="020B0604030504040204" pitchFamily="34" charset="0"/>
              </a:rPr>
              <a:t>instituição,previsão</a:t>
            </a:r>
            <a:r>
              <a:rPr lang="pt-BR" sz="1600" dirty="0" smtClean="0">
                <a:latin typeface="Verdana" panose="020B0604030504040204" pitchFamily="34" charset="0"/>
              </a:rPr>
              <a:t> </a:t>
            </a:r>
            <a:r>
              <a:rPr lang="pt-BR" sz="1600" dirty="0">
                <a:latin typeface="Verdana" panose="020B0604030504040204" pitchFamily="34" charset="0"/>
              </a:rPr>
              <a:t>e efetiva </a:t>
            </a:r>
            <a:r>
              <a:rPr lang="pt-BR" sz="1600" dirty="0" smtClean="0">
                <a:latin typeface="Verdana" panose="020B0604030504040204" pitchFamily="34" charset="0"/>
              </a:rPr>
              <a:t>arrecadação dos </a:t>
            </a:r>
            <a:r>
              <a:rPr lang="pt-BR" sz="1600" b="1" u="sng" dirty="0">
                <a:latin typeface="Verdana" panose="020B0604030504040204" pitchFamily="34" charset="0"/>
              </a:rPr>
              <a:t>impostos</a:t>
            </a:r>
            <a:r>
              <a:rPr lang="pt-BR" sz="1600" dirty="0">
                <a:latin typeface="Verdana" panose="020B0604030504040204" pitchFamily="34" charset="0"/>
              </a:rPr>
              <a:t> de </a:t>
            </a:r>
            <a:r>
              <a:rPr lang="pt-BR" sz="1600" dirty="0" smtClean="0">
                <a:latin typeface="Verdana" panose="020B0604030504040204" pitchFamily="34" charset="0"/>
              </a:rPr>
              <a:t>competência constitucional </a:t>
            </a:r>
            <a:r>
              <a:rPr lang="pt-BR" sz="1600" dirty="0">
                <a:latin typeface="Verdana" panose="020B0604030504040204" pitchFamily="34" charset="0"/>
              </a:rPr>
              <a:t>do ente </a:t>
            </a:r>
            <a:r>
              <a:rPr lang="pt-BR" sz="1600" dirty="0" smtClean="0">
                <a:latin typeface="Verdana" panose="020B0604030504040204" pitchFamily="34" charset="0"/>
              </a:rPr>
              <a:t>federativo;</a:t>
            </a:r>
          </a:p>
          <a:p>
            <a:r>
              <a:rPr lang="pt-BR" sz="1600" dirty="0" smtClean="0">
                <a:latin typeface="Verdana" panose="020B0604030504040204" pitchFamily="34" charset="0"/>
              </a:rPr>
              <a:t>observância </a:t>
            </a:r>
            <a:r>
              <a:rPr lang="pt-BR" sz="1600" dirty="0">
                <a:latin typeface="Verdana" panose="020B0604030504040204" pitchFamily="34" charset="0"/>
              </a:rPr>
              <a:t>dos limites das </a:t>
            </a:r>
            <a:r>
              <a:rPr lang="pt-BR" sz="1600" b="1" u="sng" dirty="0">
                <a:latin typeface="Verdana" panose="020B0604030504040204" pitchFamily="34" charset="0"/>
              </a:rPr>
              <a:t>dívidas consolidada líquida, de operações de crédito</a:t>
            </a:r>
            <a:r>
              <a:rPr lang="pt-BR" sz="1600" dirty="0">
                <a:latin typeface="Verdana" panose="020B0604030504040204" pitchFamily="34" charset="0"/>
              </a:rPr>
              <a:t>, inclusive por antecipação de receita, de inscrição em </a:t>
            </a:r>
            <a:r>
              <a:rPr lang="pt-BR" sz="1600" b="1" u="sng" dirty="0">
                <a:latin typeface="Verdana" panose="020B0604030504040204" pitchFamily="34" charset="0"/>
              </a:rPr>
              <a:t>restos a Pagar</a:t>
            </a:r>
            <a:r>
              <a:rPr lang="pt-BR" sz="1600" dirty="0">
                <a:latin typeface="Verdana" panose="020B0604030504040204" pitchFamily="34" charset="0"/>
              </a:rPr>
              <a:t>;</a:t>
            </a:r>
          </a:p>
          <a:p>
            <a:r>
              <a:rPr lang="pt-BR" sz="1600" dirty="0" smtClean="0">
                <a:latin typeface="Verdana" panose="020B0604030504040204" pitchFamily="34" charset="0"/>
              </a:rPr>
              <a:t>observância </a:t>
            </a:r>
            <a:r>
              <a:rPr lang="pt-BR" sz="1600" dirty="0">
                <a:latin typeface="Verdana" panose="020B0604030504040204" pitchFamily="34" charset="0"/>
              </a:rPr>
              <a:t>dos limites de </a:t>
            </a:r>
            <a:r>
              <a:rPr lang="pt-BR" sz="1600" b="1" u="sng" dirty="0">
                <a:latin typeface="Verdana" panose="020B0604030504040204" pitchFamily="34" charset="0"/>
              </a:rPr>
              <a:t>despesa total com pessoal</a:t>
            </a:r>
            <a:r>
              <a:rPr lang="pt-BR" sz="1600" dirty="0">
                <a:latin typeface="Verdana" panose="020B0604030504040204" pitchFamily="34" charset="0"/>
              </a:rPr>
              <a:t>;</a:t>
            </a:r>
          </a:p>
          <a:p>
            <a:r>
              <a:rPr lang="pt-BR" sz="1600" dirty="0" smtClean="0">
                <a:latin typeface="Verdana" panose="020B0604030504040204" pitchFamily="34" charset="0"/>
              </a:rPr>
              <a:t>aplicação </a:t>
            </a:r>
            <a:r>
              <a:rPr lang="pt-BR" sz="1600" dirty="0">
                <a:latin typeface="Verdana" panose="020B0604030504040204" pitchFamily="34" charset="0"/>
              </a:rPr>
              <a:t>dos limites mínimos de recursos nas áreas de </a:t>
            </a:r>
            <a:r>
              <a:rPr lang="pt-BR" sz="1600" b="1" u="sng" dirty="0">
                <a:latin typeface="Verdana" panose="020B0604030504040204" pitchFamily="34" charset="0"/>
              </a:rPr>
              <a:t>saúde e </a:t>
            </a:r>
            <a:r>
              <a:rPr lang="pt-BR" sz="1600" b="1" u="sng" dirty="0" smtClean="0">
                <a:latin typeface="Verdana" panose="020B0604030504040204" pitchFamily="34" charset="0"/>
              </a:rPr>
              <a:t>educação;</a:t>
            </a:r>
            <a:endParaRPr lang="pt-BR" sz="1600" b="1" u="sng" dirty="0">
              <a:latin typeface="Verdana" panose="020B0604030504040204" pitchFamily="34" charset="0"/>
            </a:endParaRPr>
          </a:p>
          <a:p>
            <a:r>
              <a:rPr lang="pt-BR" sz="1600" dirty="0" smtClean="0">
                <a:latin typeface="Verdana" panose="020B0604030504040204" pitchFamily="34" charset="0"/>
              </a:rPr>
              <a:t>publicação </a:t>
            </a:r>
            <a:r>
              <a:rPr lang="pt-BR" sz="1600" dirty="0">
                <a:latin typeface="Verdana" panose="020B0604030504040204" pitchFamily="34" charset="0"/>
              </a:rPr>
              <a:t>o Relatório Resumido da Execução Orçamentária dos últimos 06 bimestres; </a:t>
            </a:r>
          </a:p>
          <a:p>
            <a:r>
              <a:rPr lang="pt-BR" sz="1600" dirty="0" smtClean="0">
                <a:latin typeface="Verdana" panose="020B0604030504040204" pitchFamily="34" charset="0"/>
              </a:rPr>
              <a:t>publicação </a:t>
            </a:r>
            <a:r>
              <a:rPr lang="pt-BR" sz="1600" dirty="0">
                <a:latin typeface="Verdana" panose="020B0604030504040204" pitchFamily="34" charset="0"/>
              </a:rPr>
              <a:t>do Relatório de Gestão Fiscal dos últimos 3 quadrimestres;</a:t>
            </a:r>
          </a:p>
          <a:p>
            <a:endParaRPr lang="pt-BR" sz="1600" dirty="0">
              <a:latin typeface="Verdana" panose="020B0604030504040204" pitchFamily="34" charset="0"/>
            </a:endParaRPr>
          </a:p>
          <a:p>
            <a:pPr>
              <a:buFontTx/>
              <a:buChar char="-"/>
            </a:pPr>
            <a:endParaRPr lang="pt-BR" sz="1600" dirty="0">
              <a:latin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CRTV – CERTIDÃO DE REGULARIDADE DO TCEES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FCF1B-8856-4067-860D-DC601E7910C6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© 2012 Secretaria de Estado de Economia e Planejamento.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CAA9-BAC7-4D3B-B4A1-D481C74385EF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4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F77AAD-E1EA-45AD-92AC-AC5FBC0E0A5F}" type="slidenum">
              <a:rPr lang="pt-BR"/>
              <a:pPr eaLnBrk="1" hangingPunct="1"/>
              <a:t>14</a:t>
            </a:fld>
            <a:endParaRPr lang="pt-BR"/>
          </a:p>
        </p:txBody>
      </p:sp>
      <p:sp>
        <p:nvSpPr>
          <p:cNvPr id="38915" name="Text Box 23"/>
          <p:cNvSpPr txBox="1">
            <a:spLocks noChangeArrowheads="1"/>
          </p:cNvSpPr>
          <p:nvPr/>
        </p:nvSpPr>
        <p:spPr bwMode="auto">
          <a:xfrm>
            <a:off x="1403352" y="476250"/>
            <a:ext cx="7153275" cy="46990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2400" b="1" dirty="0">
                <a:solidFill>
                  <a:srgbClr val="003C20"/>
                </a:solidFill>
                <a:latin typeface="Verdana" panose="020B0604030504040204" pitchFamily="34" charset="0"/>
              </a:rPr>
              <a:t>EXIGÊNCIA </a:t>
            </a:r>
            <a:r>
              <a:rPr kumimoji="1" lang="pt-BR" sz="2400" b="1" dirty="0" smtClean="0">
                <a:solidFill>
                  <a:srgbClr val="003C20"/>
                </a:solidFill>
                <a:latin typeface="Verdana" panose="020B0604030504040204" pitchFamily="34" charset="0"/>
              </a:rPr>
              <a:t>DE HABILITAÇÃO E CRCC</a:t>
            </a:r>
            <a:endParaRPr kumimoji="1" lang="pt-BR" sz="2400" b="1" dirty="0">
              <a:solidFill>
                <a:srgbClr val="003C20"/>
              </a:solidFill>
              <a:latin typeface="Verdana" panose="020B0604030504040204" pitchFamily="34" charset="0"/>
            </a:endParaRPr>
          </a:p>
        </p:txBody>
      </p:sp>
      <p:sp>
        <p:nvSpPr>
          <p:cNvPr id="38916" name="Oval 24"/>
          <p:cNvSpPr>
            <a:spLocks noChangeArrowheads="1"/>
          </p:cNvSpPr>
          <p:nvPr/>
        </p:nvSpPr>
        <p:spPr bwMode="auto">
          <a:xfrm>
            <a:off x="465139" y="1837965"/>
            <a:ext cx="2232025" cy="786534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rgbClr val="003C20"/>
                </a:solidFill>
              </a:rPr>
              <a:t>ASSINAR </a:t>
            </a:r>
          </a:p>
          <a:p>
            <a:pPr algn="ctr" eaLnBrk="1" hangingPunct="1"/>
            <a:r>
              <a:rPr lang="pt-BR" b="1" dirty="0">
                <a:solidFill>
                  <a:srgbClr val="003C20"/>
                </a:solidFill>
              </a:rPr>
              <a:t>CONVÊNIO</a:t>
            </a:r>
          </a:p>
        </p:txBody>
      </p:sp>
      <p:sp>
        <p:nvSpPr>
          <p:cNvPr id="38917" name="Oval 25"/>
          <p:cNvSpPr>
            <a:spLocks noChangeArrowheads="1"/>
          </p:cNvSpPr>
          <p:nvPr/>
        </p:nvSpPr>
        <p:spPr bwMode="auto">
          <a:xfrm>
            <a:off x="1255714" y="2919052"/>
            <a:ext cx="2232025" cy="786535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 smtClean="0">
                <a:solidFill>
                  <a:srgbClr val="003C20"/>
                </a:solidFill>
              </a:rPr>
              <a:t>LIBERAÇÃO</a:t>
            </a:r>
          </a:p>
          <a:p>
            <a:pPr algn="ctr" eaLnBrk="1" hangingPunct="1"/>
            <a:r>
              <a:rPr lang="pt-BR" b="1" dirty="0" smtClean="0">
                <a:solidFill>
                  <a:srgbClr val="003C20"/>
                </a:solidFill>
              </a:rPr>
              <a:t>DE PARCELAS </a:t>
            </a:r>
            <a:endParaRPr lang="pt-BR" b="1" dirty="0">
              <a:solidFill>
                <a:srgbClr val="003C20"/>
              </a:solidFill>
            </a:endParaRPr>
          </a:p>
          <a:p>
            <a:pPr algn="ctr" eaLnBrk="1" hangingPunct="1"/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8919" name="Oval 27"/>
          <p:cNvSpPr>
            <a:spLocks noChangeArrowheads="1"/>
          </p:cNvSpPr>
          <p:nvPr/>
        </p:nvSpPr>
        <p:spPr bwMode="auto">
          <a:xfrm>
            <a:off x="2192339" y="3996965"/>
            <a:ext cx="2232025" cy="786534"/>
          </a:xfrm>
          <a:prstGeom prst="ellipse">
            <a:avLst/>
          </a:prstGeom>
          <a:solidFill>
            <a:srgbClr val="FFFFCC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 smtClean="0">
                <a:solidFill>
                  <a:srgbClr val="003C20"/>
                </a:solidFill>
              </a:rPr>
              <a:t>TERMOS</a:t>
            </a:r>
          </a:p>
          <a:p>
            <a:pPr algn="ctr" eaLnBrk="1" hangingPunct="1"/>
            <a:r>
              <a:rPr lang="pt-BR" b="1" dirty="0" smtClean="0">
                <a:solidFill>
                  <a:srgbClr val="003C20"/>
                </a:solidFill>
              </a:rPr>
              <a:t>ADITIVOS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8922" name="Rectangle 30"/>
          <p:cNvSpPr>
            <a:spLocks noChangeArrowheads="1"/>
          </p:cNvSpPr>
          <p:nvPr/>
        </p:nvSpPr>
        <p:spPr bwMode="auto">
          <a:xfrm>
            <a:off x="2841627" y="1966047"/>
            <a:ext cx="2447925" cy="45893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rgbClr val="003C20"/>
                </a:solidFill>
              </a:rPr>
              <a:t>Art. </a:t>
            </a:r>
            <a:r>
              <a:rPr lang="pt-BR" b="1" dirty="0" smtClean="0">
                <a:solidFill>
                  <a:srgbClr val="003C20"/>
                </a:solidFill>
              </a:rPr>
              <a:t>20, </a:t>
            </a:r>
            <a:r>
              <a:rPr lang="pt-BR" b="1" dirty="0">
                <a:solidFill>
                  <a:srgbClr val="003C20"/>
                </a:solidFill>
              </a:rPr>
              <a:t>Inciso I </a:t>
            </a:r>
          </a:p>
        </p:txBody>
      </p:sp>
      <p:sp>
        <p:nvSpPr>
          <p:cNvPr id="38923" name="Rectangle 31"/>
          <p:cNvSpPr>
            <a:spLocks noChangeArrowheads="1"/>
          </p:cNvSpPr>
          <p:nvPr/>
        </p:nvSpPr>
        <p:spPr bwMode="auto">
          <a:xfrm>
            <a:off x="3632202" y="2974110"/>
            <a:ext cx="2447925" cy="458932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rgbClr val="003C20"/>
                </a:solidFill>
              </a:rPr>
              <a:t>Art. </a:t>
            </a:r>
            <a:r>
              <a:rPr lang="pt-BR" b="1" dirty="0" smtClean="0">
                <a:solidFill>
                  <a:srgbClr val="003C20"/>
                </a:solidFill>
              </a:rPr>
              <a:t>36, </a:t>
            </a:r>
            <a:r>
              <a:rPr lang="pt-BR" b="1" dirty="0">
                <a:solidFill>
                  <a:srgbClr val="003C20"/>
                </a:solidFill>
              </a:rPr>
              <a:t>Inciso </a:t>
            </a:r>
            <a:r>
              <a:rPr lang="pt-BR" b="1" dirty="0" smtClean="0">
                <a:solidFill>
                  <a:srgbClr val="003C20"/>
                </a:solidFill>
              </a:rPr>
              <a:t>I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38925" name="Rectangle 33"/>
          <p:cNvSpPr>
            <a:spLocks noChangeArrowheads="1"/>
          </p:cNvSpPr>
          <p:nvPr/>
        </p:nvSpPr>
        <p:spPr bwMode="auto">
          <a:xfrm>
            <a:off x="4568827" y="4055197"/>
            <a:ext cx="2447925" cy="458932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dirty="0" err="1" smtClean="0">
                <a:solidFill>
                  <a:srgbClr val="003C20"/>
                </a:solidFill>
              </a:rPr>
              <a:t>Arts</a:t>
            </a:r>
            <a:r>
              <a:rPr lang="pt-BR" b="1" dirty="0" smtClean="0">
                <a:solidFill>
                  <a:srgbClr val="003C20"/>
                </a:solidFill>
              </a:rPr>
              <a:t>. 25 e 32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11560" y="5590981"/>
            <a:ext cx="8064896" cy="5847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1600" b="1" dirty="0" smtClean="0">
                <a:solidFill>
                  <a:srgbClr val="003C20"/>
                </a:solidFill>
                <a:latin typeface="Verdana" panose="020B0604030504040204" pitchFamily="34" charset="0"/>
              </a:rPr>
              <a:t>O Decreto 2737/2011 diz que o CRCC deverá estar ativo e atualizado durante toda a execução do convênio</a:t>
            </a:r>
            <a:endParaRPr kumimoji="1" lang="pt-BR" sz="1600" b="1" dirty="0">
              <a:solidFill>
                <a:srgbClr val="003C2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173" y="103365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Cadastro obrigatório para realizar convênios no SIGA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9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052736"/>
            <a:ext cx="8642350" cy="5184576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t-BR" dirty="0" smtClean="0"/>
              <a:t>CRCC ATUALIZADO</a:t>
            </a:r>
          </a:p>
          <a:p>
            <a:pPr marL="0" indent="0">
              <a:buNone/>
            </a:pPr>
            <a:r>
              <a:rPr lang="pt-BR" sz="2000" dirty="0" smtClean="0"/>
              <a:t>Status: cadastro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dirty="0" smtClean="0"/>
              <a:t>ESPELHO DA INFORMAÇÃO ATUAL DO CRCC</a:t>
            </a:r>
            <a:endParaRPr lang="pt-BR" dirty="0"/>
          </a:p>
          <a:p>
            <a:pPr marL="0" indent="0">
              <a:buNone/>
            </a:pPr>
            <a:r>
              <a:rPr lang="pt-BR" sz="2000" dirty="0" smtClean="0"/>
              <a:t>Status: em elaboração, </a:t>
            </a:r>
            <a:r>
              <a:rPr lang="pt-BR" sz="2000" dirty="0" err="1" smtClean="0"/>
              <a:t>aguard.aprovação</a:t>
            </a:r>
            <a:r>
              <a:rPr lang="pt-BR" sz="2000" dirty="0" smtClean="0"/>
              <a:t>, </a:t>
            </a:r>
            <a:r>
              <a:rPr lang="pt-BR" sz="2000" dirty="0" err="1" smtClean="0"/>
              <a:t>aguard.correção</a:t>
            </a:r>
            <a:endParaRPr lang="pt-BR" sz="20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ENTENDO CRCC NO SIGA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FCF1B-8856-4067-860D-DC601E7910C6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 2012 Secretaria de Estado de Economia e Planejamento.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CAA9-BAC7-4D3B-B4A1-D481C74385EF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9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-181334"/>
            <a:ext cx="7560840" cy="6800647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43B6-318A-4F61-9E75-195642C1D65B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 2012 Secretaria de Estado de Economia e Planejamento.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19D9-8691-40DD-ACDE-23C7286FE293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2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2755"/>
            <a:ext cx="6696744" cy="6429244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43B6-318A-4F61-9E75-195642C1D65B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 2012 Secretaria de Estado de Economia e Planejamento.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19D9-8691-40DD-ACDE-23C7286FE293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3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dirty="0" smtClean="0"/>
              <a:t>Cadastro unificado e centralizado</a:t>
            </a:r>
            <a:endParaRPr lang="pt-BR" dirty="0"/>
          </a:p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dirty="0" smtClean="0"/>
              <a:t>Vantagens diretas:</a:t>
            </a:r>
          </a:p>
          <a:p>
            <a:pPr marL="457200" indent="-457200" algn="just">
              <a:buClr>
                <a:srgbClr val="FFC000"/>
              </a:buClr>
              <a:buFontTx/>
              <a:buChar char="-"/>
              <a:defRPr/>
            </a:pPr>
            <a:r>
              <a:rPr lang="pt-BR" sz="2000" b="1" u="sng" dirty="0" smtClean="0"/>
              <a:t>Para o Município: </a:t>
            </a:r>
            <a:r>
              <a:rPr lang="pt-BR" sz="2000" dirty="0" smtClean="0"/>
              <a:t>Não precisa enviar todos os documentos de regularidade para cada Secretaria toda vez que for celebrar um convênio; Basta enviar apenas para a SEGER e manter os documentos atualizados regularmente.</a:t>
            </a:r>
          </a:p>
          <a:p>
            <a:pPr marL="457200" indent="-457200" algn="just">
              <a:buClr>
                <a:srgbClr val="FFC000"/>
              </a:buClr>
              <a:buFontTx/>
              <a:buChar char="-"/>
              <a:defRPr/>
            </a:pPr>
            <a:r>
              <a:rPr lang="pt-BR" sz="2000" b="1" u="sng" dirty="0" smtClean="0"/>
              <a:t>Para as Secretarias</a:t>
            </a:r>
            <a:r>
              <a:rPr lang="pt-BR" sz="2000" b="1" dirty="0" smtClean="0"/>
              <a:t> </a:t>
            </a:r>
            <a:r>
              <a:rPr lang="pt-BR" sz="2000" dirty="0" smtClean="0"/>
              <a:t>do Governo do Estado: Não precisa analisar os documentos de regularidade das prefeituras pois a análise fica centralizada na SEGER; Basta apenas imprimir o Certificado disponibilizado na WEB.</a:t>
            </a:r>
          </a:p>
          <a:p>
            <a:pPr marL="457200" indent="-457200" algn="just">
              <a:buClr>
                <a:srgbClr val="FFC000"/>
              </a:buClr>
              <a:buFontTx/>
              <a:buChar char="-"/>
              <a:defRPr/>
            </a:pPr>
            <a:r>
              <a:rPr lang="pt-BR" sz="2000" b="1" u="sng" dirty="0" smtClean="0"/>
              <a:t>Para o Governo</a:t>
            </a:r>
            <a:r>
              <a:rPr lang="pt-BR" sz="2000" b="1" dirty="0" smtClean="0"/>
              <a:t> </a:t>
            </a:r>
            <a:r>
              <a:rPr lang="pt-BR" sz="2000" dirty="0" smtClean="0"/>
              <a:t>do ES: ponto de controle de cumprimento aos requisitos legais estabelecidos pela LRF, Constituição e legislações estaduais, sendo executado por técnicos qualificados.</a:t>
            </a:r>
          </a:p>
          <a:p>
            <a:pPr marL="457200" indent="-457200" algn="just">
              <a:buClr>
                <a:srgbClr val="FFC000"/>
              </a:buClr>
              <a:buFontTx/>
              <a:buChar char="-"/>
              <a:defRPr/>
            </a:pPr>
            <a:endParaRPr lang="pt-BR" sz="2000" dirty="0" smtClean="0"/>
          </a:p>
          <a:p>
            <a:pPr marL="457200" indent="-457200" algn="just">
              <a:buClr>
                <a:srgbClr val="FFC000"/>
              </a:buClr>
              <a:buFontTx/>
              <a:buChar char="-"/>
              <a:defRPr/>
            </a:pPr>
            <a:endParaRPr lang="pt-BR" sz="2000" dirty="0" smtClean="0"/>
          </a:p>
          <a:p>
            <a:pPr marL="457200" indent="-457200" algn="just"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0825" y="44624"/>
            <a:ext cx="8642350" cy="12248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CRCC – CERTIFICADO DE REGISTRO CADASTRAL DE CONVENENTES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27694-6ED5-4287-907B-50AFD19199D0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 2012 Secretaria de Estado de Economia e Planejamento.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CAA9-BAC7-4D3B-B4A1-D481C74385EF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5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6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r>
              <a:rPr lang="pt-BR" spc="300" dirty="0" smtClean="0">
                <a:latin typeface="Calibri Light" pitchFamily="34" charset="0"/>
              </a:rPr>
              <a:t>Obrigatoriedade por parte do órgão transferidor do recurso de verificação quanto ao </a:t>
            </a:r>
            <a:r>
              <a:rPr lang="pt-BR" b="1" u="sng" spc="300" dirty="0" smtClean="0">
                <a:latin typeface="Calibri Light" pitchFamily="34" charset="0"/>
              </a:rPr>
              <a:t>cumprimento da LRF </a:t>
            </a:r>
            <a:r>
              <a:rPr lang="pt-BR" spc="300" dirty="0" smtClean="0">
                <a:latin typeface="Calibri Light" pitchFamily="34" charset="0"/>
              </a:rPr>
              <a:t>por parte do concedente;</a:t>
            </a:r>
          </a:p>
          <a:p>
            <a:r>
              <a:rPr lang="pt-BR" spc="300" dirty="0" smtClean="0">
                <a:latin typeface="Calibri Light" pitchFamily="34" charset="0"/>
              </a:rPr>
              <a:t>Necessidade de </a:t>
            </a:r>
            <a:r>
              <a:rPr lang="pt-BR" b="1" u="sng" spc="300" dirty="0" smtClean="0">
                <a:latin typeface="Calibri Light" pitchFamily="34" charset="0"/>
              </a:rPr>
              <a:t>qualificação dos municípios</a:t>
            </a:r>
            <a:r>
              <a:rPr lang="pt-BR" u="sng" spc="300" dirty="0" smtClean="0">
                <a:latin typeface="Calibri Light" pitchFamily="34" charset="0"/>
              </a:rPr>
              <a:t> </a:t>
            </a:r>
            <a:r>
              <a:rPr lang="pt-BR" spc="300" dirty="0" smtClean="0">
                <a:latin typeface="Calibri Light" pitchFamily="34" charset="0"/>
              </a:rPr>
              <a:t>envolvidos visando à captação de recursos;</a:t>
            </a:r>
          </a:p>
          <a:p>
            <a:r>
              <a:rPr lang="pt-BR" spc="300" dirty="0" smtClean="0">
                <a:latin typeface="Calibri Light" pitchFamily="34" charset="0"/>
              </a:rPr>
              <a:t>Inobservância ou desconhecimento da legislação vigente;</a:t>
            </a:r>
          </a:p>
          <a:p>
            <a:r>
              <a:rPr lang="pt-BR" spc="300" dirty="0" smtClean="0">
                <a:latin typeface="Calibri Light" pitchFamily="34" charset="0"/>
              </a:rPr>
              <a:t>Necessidade de </a:t>
            </a:r>
            <a:r>
              <a:rPr lang="pt-BR" b="1" u="sng" spc="300" dirty="0" smtClean="0">
                <a:latin typeface="Calibri Light" pitchFamily="34" charset="0"/>
              </a:rPr>
              <a:t>lançamento constante </a:t>
            </a:r>
            <a:r>
              <a:rPr lang="pt-BR" spc="300" dirty="0" smtClean="0">
                <a:latin typeface="Calibri Light" pitchFamily="34" charset="0"/>
              </a:rPr>
              <a:t>dos dados e em tempo hábil à análise para liberação dos cadastros.</a:t>
            </a:r>
            <a:endParaRPr lang="pt-BR" spc="3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3168253"/>
          </a:xfrm>
        </p:spPr>
        <p:txBody>
          <a:bodyPr/>
          <a:lstStyle/>
          <a:p>
            <a:r>
              <a:rPr lang="pt-BR" dirty="0" smtClean="0"/>
              <a:t>FASES DO CONVÊNIO NO SIGA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FCF1B-8856-4067-860D-DC601E7910C6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 2012 Secretaria de Estado de Economia e Planejamento.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CAA9-BAC7-4D3B-B4A1-D481C74385EF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73705497"/>
              </p:ext>
            </p:extLst>
          </p:nvPr>
        </p:nvGraphicFramePr>
        <p:xfrm>
          <a:off x="395536" y="1844824"/>
          <a:ext cx="799288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55576" y="4509120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rgbClr val="0C0C0C"/>
                </a:solidFill>
              </a:rPr>
              <a:t>No site </a:t>
            </a:r>
            <a:r>
              <a:rPr lang="pt-BR" sz="2400" dirty="0" smtClean="0">
                <a:solidFill>
                  <a:srgbClr val="0C0C0C"/>
                </a:solidFill>
                <a:hlinkClick r:id="rId7"/>
              </a:rPr>
              <a:t>www.convenios.es.gov.br</a:t>
            </a:r>
            <a:endParaRPr lang="pt-BR" sz="2400" dirty="0" smtClean="0">
              <a:solidFill>
                <a:srgbClr val="0C0C0C"/>
              </a:solidFill>
            </a:endParaRPr>
          </a:p>
          <a:p>
            <a:pPr>
              <a:buClr>
                <a:srgbClr val="FFC000"/>
              </a:buClr>
              <a:defRPr/>
            </a:pPr>
            <a:endParaRPr lang="pt-BR" sz="2400" dirty="0">
              <a:solidFill>
                <a:srgbClr val="0C0C0C"/>
              </a:solidFill>
            </a:endParaRPr>
          </a:p>
          <a:p>
            <a:pPr marL="857250" lvl="1" indent="-457200" algn="just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pt-BR" sz="2400" i="1" dirty="0" err="1">
                <a:solidFill>
                  <a:srgbClr val="0C0C0C"/>
                </a:solidFill>
              </a:rPr>
              <a:t>Checklist</a:t>
            </a:r>
            <a:r>
              <a:rPr lang="pt-BR" sz="2400" dirty="0">
                <a:solidFill>
                  <a:srgbClr val="0C0C0C"/>
                </a:solidFill>
              </a:rPr>
              <a:t>  e modelos de documentos disponíveis no link “consultas”  </a:t>
            </a:r>
          </a:p>
          <a:p>
            <a:endParaRPr lang="pt-BR" dirty="0"/>
          </a:p>
        </p:txBody>
      </p:sp>
      <p:sp>
        <p:nvSpPr>
          <p:cNvPr id="10" name="Título 2"/>
          <p:cNvSpPr txBox="1">
            <a:spLocks/>
          </p:cNvSpPr>
          <p:nvPr/>
        </p:nvSpPr>
        <p:spPr bwMode="auto">
          <a:xfrm>
            <a:off x="179512" y="44624"/>
            <a:ext cx="86423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26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67"/>
                </a:solidFill>
                <a:latin typeface="Calibri" pitchFamily="34" charset="0"/>
              </a:defRPr>
            </a:lvl9pPr>
          </a:lstStyle>
          <a:p>
            <a:r>
              <a:rPr lang="pt-BR" smtClean="0"/>
              <a:t>CONVÊNIOS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pt-BR" spc="600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PRINCIPAIS DIFICULDADES ENCONTRADAS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pt-BR" dirty="0" smtClean="0"/>
              <a:t>QUALIFICAÇÃO DE PESSOAL, EXIGIDA PELA COMPLEXIDADE DA ATIVIDADE</a:t>
            </a:r>
          </a:p>
          <a:p>
            <a:r>
              <a:rPr lang="pt-BR" dirty="0" smtClean="0"/>
              <a:t>ROTATIVIDADE DE PESSOAS ENVOLVIDAS</a:t>
            </a:r>
          </a:p>
          <a:p>
            <a:r>
              <a:rPr lang="pt-BR" dirty="0" smtClean="0"/>
              <a:t>TRATAMENTO DAS QUESTÕES COM CONTADORES E SISTEMA DE CONTABILIDADE </a:t>
            </a:r>
          </a:p>
          <a:p>
            <a:r>
              <a:rPr lang="pt-BR" dirty="0" smtClean="0"/>
              <a:t>IMEDIATISMO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9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rgbClr val="FFC000"/>
              </a:buClr>
              <a:buNone/>
              <a:defRPr/>
            </a:pPr>
            <a:endParaRPr lang="pt-BR" sz="27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Clr>
                <a:srgbClr val="FFC000"/>
              </a:buClr>
              <a:buNone/>
              <a:defRPr/>
            </a:pP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Cristiani Storch Perez</a:t>
            </a:r>
          </a:p>
          <a:p>
            <a:pPr marL="0" indent="0" algn="ctr">
              <a:buClr>
                <a:srgbClr val="FFC000"/>
              </a:buClr>
              <a:buNone/>
              <a:defRPr/>
            </a:pPr>
            <a:endParaRPr lang="pt-BR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Clr>
                <a:srgbClr val="FFC000"/>
              </a:buClr>
              <a:buNone/>
              <a:defRPr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Subgerente de Cadastro de Fornecedores e Convenentes</a:t>
            </a:r>
          </a:p>
          <a:p>
            <a:pPr marL="0" indent="0" algn="ctr">
              <a:buClr>
                <a:srgbClr val="FFC000"/>
              </a:buClr>
              <a:buNone/>
              <a:defRPr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SUCAF/GELIC/SUBAD/SEGER</a:t>
            </a:r>
          </a:p>
          <a:p>
            <a:pPr marL="0" indent="0" algn="ctr">
              <a:buClr>
                <a:srgbClr val="FFC000"/>
              </a:buClr>
              <a:buNone/>
              <a:defRPr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Tel. 3636-5327</a:t>
            </a:r>
          </a:p>
          <a:p>
            <a:pPr marL="0" indent="0" algn="ctr">
              <a:buClr>
                <a:srgbClr val="FFC000"/>
              </a:buClr>
              <a:buNone/>
              <a:defRPr/>
            </a:pPr>
            <a:endParaRPr lang="pt-BR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Clr>
                <a:srgbClr val="FFC000"/>
              </a:buClr>
              <a:buNone/>
              <a:defRPr/>
            </a:pPr>
            <a:r>
              <a:rPr lang="pt-BR" sz="2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Email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crcc.siga@seger.es.gov.br</a:t>
            </a:r>
          </a:p>
          <a:p>
            <a:pPr marL="0" indent="0" algn="just">
              <a:buClr>
                <a:srgbClr val="FFC000"/>
              </a:buClr>
              <a:buNone/>
              <a:defRPr/>
            </a:pPr>
            <a:endParaRPr lang="pt-BR" sz="2500" b="1" i="1" dirty="0"/>
          </a:p>
          <a:p>
            <a:pPr marL="0" indent="0" algn="just">
              <a:buClr>
                <a:srgbClr val="FFC000"/>
              </a:buClr>
              <a:buNone/>
              <a:defRPr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0825" y="44624"/>
            <a:ext cx="8642350" cy="1224880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>
                <a:latin typeface="Candara" panose="020E0502030303020204" pitchFamily="34" charset="0"/>
              </a:rPr>
              <a:t>OBRIGADA !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CAA9-BAC7-4D3B-B4A1-D481C74385EF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9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332656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www.convenios.es.gov.br</a:t>
            </a:r>
            <a:endParaRPr lang="pt-BR" sz="26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86855"/>
            <a:ext cx="7181850" cy="4162425"/>
          </a:xfrm>
          <a:prstGeom prst="rect">
            <a:avLst/>
          </a:prstGeom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 rot="20841779">
            <a:off x="2688930" y="1223513"/>
            <a:ext cx="1889341" cy="1215095"/>
          </a:xfrm>
          <a:prstGeom prst="wedgeRoundRectCallout">
            <a:avLst>
              <a:gd name="adj1" fmla="val -128148"/>
              <a:gd name="adj2" fmla="val 31005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pt-BR" b="1" dirty="0" smtClean="0">
                <a:solidFill>
                  <a:schemeClr val="tx1"/>
                </a:solidFill>
              </a:rPr>
              <a:t>FAQ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43B6-318A-4F61-9E75-195642C1D65B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 2012 Secretaria de Estado de Economia e Planejamento.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19D9-8691-40DD-ACDE-23C7286FE293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BF2F8D-760D-49E0-A7E6-8E2299B3F890}" type="slidenum">
              <a:rPr lang="pt-BR"/>
              <a:pPr eaLnBrk="1" hangingPunct="1"/>
              <a:t>5</a:t>
            </a:fld>
            <a:endParaRPr lang="pt-BR"/>
          </a:p>
        </p:txBody>
      </p:sp>
      <p:sp>
        <p:nvSpPr>
          <p:cNvPr id="26627" name="Text Box 23"/>
          <p:cNvSpPr txBox="1">
            <a:spLocks noChangeArrowheads="1"/>
          </p:cNvSpPr>
          <p:nvPr/>
        </p:nvSpPr>
        <p:spPr bwMode="auto">
          <a:xfrm>
            <a:off x="1476376" y="769570"/>
            <a:ext cx="7416800" cy="42718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2400" b="1">
                <a:solidFill>
                  <a:srgbClr val="003C20"/>
                </a:solidFill>
                <a:latin typeface="Verdana" panose="020B0604030504040204" pitchFamily="34" charset="0"/>
              </a:rPr>
              <a:t> REQUISITOS PARA CELEBRAÇÃO</a:t>
            </a:r>
          </a:p>
        </p:txBody>
      </p:sp>
      <p:sp>
        <p:nvSpPr>
          <p:cNvPr id="26628" name="Rectangle 2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403352" y="188640"/>
            <a:ext cx="2333625" cy="36036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 b="1" dirty="0" smtClean="0">
                <a:solidFill>
                  <a:srgbClr val="003C20"/>
                </a:solidFill>
              </a:rPr>
              <a:t>Decreto 2737/2011</a:t>
            </a:r>
            <a:endParaRPr lang="pt-BR" sz="1400" b="1" dirty="0">
              <a:solidFill>
                <a:srgbClr val="003C20"/>
              </a:solidFill>
            </a:endParaRPr>
          </a:p>
        </p:txBody>
      </p:sp>
      <p:sp>
        <p:nvSpPr>
          <p:cNvPr id="26629" name="Text Box 26"/>
          <p:cNvSpPr txBox="1">
            <a:spLocks noChangeArrowheads="1"/>
          </p:cNvSpPr>
          <p:nvPr/>
        </p:nvSpPr>
        <p:spPr bwMode="auto">
          <a:xfrm>
            <a:off x="250827" y="1662113"/>
            <a:ext cx="85693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zh-CN" sz="2400" b="1" u="sng" dirty="0">
                <a:solidFill>
                  <a:srgbClr val="003C20"/>
                </a:solidFill>
                <a:ea typeface="SimSun" panose="02010600030101010101" pitchFamily="2" charset="-122"/>
              </a:rPr>
              <a:t>Credenciamento:</a:t>
            </a:r>
            <a:endParaRPr lang="pt-BR" altLang="zh-CN" sz="2400" u="sng" dirty="0">
              <a:solidFill>
                <a:srgbClr val="003C20"/>
              </a:solidFill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altLang="zh-CN" sz="2400" dirty="0">
                <a:solidFill>
                  <a:srgbClr val="003C20"/>
                </a:solidFill>
                <a:ea typeface="SimSun" panose="02010600030101010101" pitchFamily="2" charset="-122"/>
              </a:rPr>
              <a:t>Registro dos dados institucionais (entidade e representante) no sistema.</a:t>
            </a:r>
            <a:endParaRPr lang="pt-BR" sz="2400" b="1" dirty="0">
              <a:solidFill>
                <a:srgbClr val="003C20"/>
              </a:solidFill>
            </a:endParaRPr>
          </a:p>
        </p:txBody>
      </p:sp>
      <p:sp>
        <p:nvSpPr>
          <p:cNvPr id="26630" name="Text Box 28"/>
          <p:cNvSpPr txBox="1">
            <a:spLocks noChangeArrowheads="1"/>
          </p:cNvSpPr>
          <p:nvPr/>
        </p:nvSpPr>
        <p:spPr bwMode="auto">
          <a:xfrm>
            <a:off x="323850" y="3481066"/>
            <a:ext cx="8569325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zh-CN" sz="2400" b="1" u="sng" dirty="0">
                <a:solidFill>
                  <a:srgbClr val="003C20"/>
                </a:solidFill>
                <a:ea typeface="SimSun" panose="02010600030101010101" pitchFamily="2" charset="-122"/>
              </a:rPr>
              <a:t>Cadastramento:</a:t>
            </a:r>
            <a:endParaRPr lang="pt-BR" altLang="zh-CN" sz="2400" u="sng" dirty="0">
              <a:solidFill>
                <a:srgbClr val="003C20"/>
              </a:solidFill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altLang="zh-CN" sz="2400" dirty="0">
                <a:solidFill>
                  <a:srgbClr val="003C20"/>
                </a:solidFill>
                <a:ea typeface="SimSun" panose="02010600030101010101" pitchFamily="2" charset="-122"/>
              </a:rPr>
              <a:t>Entrega dos documentos institucionais e de regularidade fiscal na </a:t>
            </a:r>
            <a:r>
              <a:rPr lang="pt-BR" altLang="zh-CN" sz="2400" dirty="0" smtClean="0">
                <a:solidFill>
                  <a:srgbClr val="003C20"/>
                </a:solidFill>
                <a:ea typeface="SimSun" panose="02010600030101010101" pitchFamily="2" charset="-122"/>
              </a:rPr>
              <a:t>SEGER/SUCAF, </a:t>
            </a:r>
            <a:r>
              <a:rPr lang="pt-BR" altLang="zh-CN" sz="2400" dirty="0">
                <a:solidFill>
                  <a:srgbClr val="003C20"/>
                </a:solidFill>
                <a:ea typeface="SimSun" panose="02010600030101010101" pitchFamily="2" charset="-122"/>
              </a:rPr>
              <a:t>para validação do </a:t>
            </a:r>
            <a:r>
              <a:rPr lang="pt-BR" altLang="zh-CN" sz="2400" dirty="0" smtClean="0">
                <a:solidFill>
                  <a:srgbClr val="003C20"/>
                </a:solidFill>
                <a:ea typeface="SimSun" panose="02010600030101010101" pitchFamily="2" charset="-122"/>
              </a:rPr>
              <a:t>credenciamento e emissão do CRCC.</a:t>
            </a:r>
            <a:endParaRPr lang="pt-BR" sz="2400" b="1" dirty="0">
              <a:solidFill>
                <a:srgbClr val="003C20"/>
              </a:solidFill>
            </a:endParaRPr>
          </a:p>
        </p:txBody>
      </p:sp>
      <p:sp>
        <p:nvSpPr>
          <p:cNvPr id="26631" name="Rectangle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559552" y="188640"/>
            <a:ext cx="2333625" cy="36036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400" b="1" dirty="0">
                <a:solidFill>
                  <a:srgbClr val="003C20"/>
                </a:solidFill>
              </a:rPr>
              <a:t>Port. </a:t>
            </a:r>
            <a:r>
              <a:rPr lang="pt-BR" sz="1400" b="1" dirty="0" smtClean="0">
                <a:solidFill>
                  <a:srgbClr val="003C20"/>
                </a:solidFill>
              </a:rPr>
              <a:t>010/2016</a:t>
            </a:r>
            <a:endParaRPr lang="pt-BR" sz="1400" b="1" dirty="0">
              <a:solidFill>
                <a:srgbClr val="003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0870C7-0CB4-4ADD-AC3B-FA409B9D1866}" type="slidenum">
              <a:rPr lang="pt-BR"/>
              <a:pPr eaLnBrk="1" hangingPunct="1"/>
              <a:t>6</a:t>
            </a:fld>
            <a:endParaRPr lang="pt-BR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9752" y="1916114"/>
            <a:ext cx="8135937" cy="214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rgbClr val="5E6D7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10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pt-BR" sz="5400" b="1" dirty="0">
                <a:solidFill>
                  <a:srgbClr val="003C20"/>
                </a:solidFill>
              </a:rPr>
              <a:t>DOCUMENTOS </a:t>
            </a:r>
            <a:r>
              <a:rPr lang="pt-BR" sz="5400" b="1" dirty="0" smtClean="0">
                <a:solidFill>
                  <a:srgbClr val="003C20"/>
                </a:solidFill>
              </a:rPr>
              <a:t>INSTITUCIONAIS</a:t>
            </a:r>
            <a:endParaRPr lang="pt-BR" sz="5400" b="1" dirty="0">
              <a:solidFill>
                <a:srgbClr val="003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D3E739-D83A-4A7D-B3D4-B783585CD541}" type="slidenum">
              <a:rPr lang="pt-BR"/>
              <a:pPr eaLnBrk="1" hangingPunct="1"/>
              <a:t>7</a:t>
            </a:fld>
            <a:endParaRPr lang="pt-BR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3252789" y="1854200"/>
            <a:ext cx="2587625" cy="757238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b="1" i="1">
                <a:solidFill>
                  <a:srgbClr val="003C20"/>
                </a:solidFill>
              </a:rPr>
              <a:t>PREFEITURAS</a:t>
            </a:r>
          </a:p>
        </p:txBody>
      </p:sp>
      <p:sp>
        <p:nvSpPr>
          <p:cNvPr id="29700" name="Rectangle 11"/>
          <p:cNvSpPr>
            <a:spLocks noChangeArrowheads="1"/>
          </p:cNvSpPr>
          <p:nvPr/>
        </p:nvSpPr>
        <p:spPr bwMode="auto">
          <a:xfrm>
            <a:off x="2789239" y="4365626"/>
            <a:ext cx="3578225" cy="665163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b="1" dirty="0">
                <a:solidFill>
                  <a:srgbClr val="003C20"/>
                </a:solidFill>
              </a:rPr>
              <a:t>TERMO DE </a:t>
            </a:r>
            <a:r>
              <a:rPr lang="pt-BR" b="1" dirty="0" smtClean="0">
                <a:solidFill>
                  <a:srgbClr val="003C20"/>
                </a:solidFill>
              </a:rPr>
              <a:t>POSSE 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b="1" dirty="0" smtClean="0">
                <a:solidFill>
                  <a:srgbClr val="003C20"/>
                </a:solidFill>
              </a:rPr>
              <a:t>DIPLOMA ELEITORAL</a:t>
            </a:r>
            <a:endParaRPr lang="pt-BR" b="1" dirty="0">
              <a:solidFill>
                <a:srgbClr val="003C20"/>
              </a:solidFill>
            </a:endParaRPr>
          </a:p>
        </p:txBody>
      </p:sp>
      <p:sp>
        <p:nvSpPr>
          <p:cNvPr id="29702" name="Rectangle 23"/>
          <p:cNvSpPr>
            <a:spLocks noChangeArrowheads="1"/>
          </p:cNvSpPr>
          <p:nvPr/>
        </p:nvSpPr>
        <p:spPr bwMode="auto">
          <a:xfrm>
            <a:off x="1946277" y="1239838"/>
            <a:ext cx="510063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C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 b="1" i="1">
                <a:solidFill>
                  <a:srgbClr val="003C20"/>
                </a:solidFill>
              </a:rPr>
              <a:t>Documentos Institucionais</a:t>
            </a:r>
          </a:p>
        </p:txBody>
      </p:sp>
      <p:sp>
        <p:nvSpPr>
          <p:cNvPr id="29703" name="Rectangle 31"/>
          <p:cNvSpPr>
            <a:spLocks noChangeArrowheads="1"/>
          </p:cNvSpPr>
          <p:nvPr/>
        </p:nvSpPr>
        <p:spPr bwMode="auto">
          <a:xfrm>
            <a:off x="2789239" y="5301208"/>
            <a:ext cx="3578225" cy="969539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b="1" dirty="0">
                <a:solidFill>
                  <a:srgbClr val="003C20"/>
                </a:solidFill>
              </a:rPr>
              <a:t>DOCUMENTOS </a:t>
            </a:r>
            <a:r>
              <a:rPr lang="pt-BR" b="1" dirty="0" smtClean="0">
                <a:solidFill>
                  <a:srgbClr val="003C20"/>
                </a:solidFill>
              </a:rPr>
              <a:t>PESSOAIS DO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b="1" dirty="0" smtClean="0">
                <a:solidFill>
                  <a:srgbClr val="003C20"/>
                </a:solidFill>
              </a:rPr>
              <a:t>PREFEITO</a:t>
            </a:r>
            <a:endParaRPr lang="pt-BR" b="1" dirty="0">
              <a:solidFill>
                <a:srgbClr val="003C2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pt-BR" b="1" dirty="0">
                <a:solidFill>
                  <a:srgbClr val="003C20"/>
                </a:solidFill>
              </a:rPr>
              <a:t>(IDENTIDADE E CPF)</a:t>
            </a:r>
          </a:p>
        </p:txBody>
      </p:sp>
      <p:sp>
        <p:nvSpPr>
          <p:cNvPr id="29704" name="Text Box 33"/>
          <p:cNvSpPr txBox="1">
            <a:spLocks noChangeArrowheads="1"/>
          </p:cNvSpPr>
          <p:nvPr/>
        </p:nvSpPr>
        <p:spPr bwMode="auto">
          <a:xfrm>
            <a:off x="1042989" y="550863"/>
            <a:ext cx="77771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pt-BR" sz="2400" b="1">
                <a:solidFill>
                  <a:srgbClr val="003C20"/>
                </a:solidFill>
                <a:latin typeface="Verdana" panose="020B0604030504040204" pitchFamily="34" charset="0"/>
              </a:rPr>
              <a:t> COMPROVAÇÃO DE CAPACIDADE JURÍDICA</a:t>
            </a:r>
          </a:p>
        </p:txBody>
      </p:sp>
      <p:sp>
        <p:nvSpPr>
          <p:cNvPr id="29705" name="AutoShape 34"/>
          <p:cNvSpPr>
            <a:spLocks noChangeArrowheads="1"/>
          </p:cNvSpPr>
          <p:nvPr/>
        </p:nvSpPr>
        <p:spPr bwMode="auto">
          <a:xfrm>
            <a:off x="4427539" y="2708276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gradFill rotWithShape="1">
            <a:gsLst>
              <a:gs pos="0">
                <a:srgbClr val="CCECFF"/>
              </a:gs>
              <a:gs pos="100000">
                <a:srgbClr val="5E6D76"/>
              </a:gs>
            </a:gsLst>
            <a:lin ang="5400000" scaled="1"/>
          </a:gradFill>
          <a:ln w="12700" cap="sq" algn="ctr">
            <a:solidFill>
              <a:srgbClr val="003C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2771777" y="3357563"/>
            <a:ext cx="3578225" cy="665162"/>
          </a:xfrm>
          <a:prstGeom prst="rect">
            <a:avLst/>
          </a:prstGeom>
          <a:noFill/>
          <a:ln w="9525">
            <a:solidFill>
              <a:srgbClr val="003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b="1">
                <a:solidFill>
                  <a:srgbClr val="003C20"/>
                </a:solidFill>
              </a:rPr>
              <a:t>CARTÃO DO CNPJ</a:t>
            </a:r>
          </a:p>
        </p:txBody>
      </p:sp>
    </p:spTree>
    <p:extLst>
      <p:ext uri="{BB962C8B-B14F-4D97-AF65-F5344CB8AC3E}">
        <p14:creationId xmlns:p14="http://schemas.microsoft.com/office/powerpoint/2010/main" val="36403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643B6-318A-4F61-9E75-195642C1D65B}" type="datetime4">
              <a:rPr lang="pt-BR" smtClean="0"/>
              <a:pPr>
                <a:defRPr/>
              </a:pPr>
              <a:t>30 de março de 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© 2012 Secretaria de Estado de Economia e Planejamento.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19D9-8691-40DD-ACDE-23C7286FE293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84C7D6-84BC-4A1C-A279-9C510C298C45}" type="slidenum">
              <a:rPr lang="pt-BR"/>
              <a:pPr eaLnBrk="1" hangingPunct="1"/>
              <a:t>9</a:t>
            </a:fld>
            <a:endParaRPr lang="pt-BR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9752" y="1916113"/>
            <a:ext cx="8135937" cy="333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100000">
                      <a:srgbClr val="5E6D76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10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pt-BR" sz="5400" b="1">
                <a:solidFill>
                  <a:srgbClr val="003C20"/>
                </a:solidFill>
              </a:rPr>
              <a:t>DOCUMENTOS DE REGULARIDADE FISCAL</a:t>
            </a:r>
            <a:endParaRPr lang="pt-BR" sz="2800" b="1">
              <a:solidFill>
                <a:srgbClr val="003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814</Words>
  <Application>Microsoft Office PowerPoint</Application>
  <PresentationFormat>Apresentação na tela (4:3)</PresentationFormat>
  <Paragraphs>157</Paragraphs>
  <Slides>21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Arial Unicode MS</vt:lpstr>
      <vt:lpstr>SimSun</vt:lpstr>
      <vt:lpstr>Arial</vt:lpstr>
      <vt:lpstr>Calibri</vt:lpstr>
      <vt:lpstr>Calibri Light</vt:lpstr>
      <vt:lpstr>Candara</vt:lpstr>
      <vt:lpstr>Tahoma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CRTV – CERTIDÃO DE REGULARIDADE DO TCEES</vt:lpstr>
      <vt:lpstr>Apresentação do PowerPoint</vt:lpstr>
      <vt:lpstr>ENTENDO CRCC NO SIGA</vt:lpstr>
      <vt:lpstr>Apresentação do PowerPoint</vt:lpstr>
      <vt:lpstr>Apresentação do PowerPoint</vt:lpstr>
      <vt:lpstr> CRCC – CERTIFICADO DE REGISTRO CADASTRAL DE CONVENENTES </vt:lpstr>
      <vt:lpstr>CONSIDERAÇÕES</vt:lpstr>
      <vt:lpstr>PRINCIPAIS DIFICULDADES ENCONTRADAS</vt:lpstr>
      <vt:lpstr> OBRIGADA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Convênios</dc:title>
  <dc:creator>Maria Mancini de Moraes</dc:creator>
  <cp:lastModifiedBy>Debora Maria do Carmo</cp:lastModifiedBy>
  <cp:revision>123</cp:revision>
  <cp:lastPrinted>2014-05-28T17:31:35Z</cp:lastPrinted>
  <dcterms:created xsi:type="dcterms:W3CDTF">2013-03-11T19:31:59Z</dcterms:created>
  <dcterms:modified xsi:type="dcterms:W3CDTF">2017-03-30T12:37:04Z</dcterms:modified>
</cp:coreProperties>
</file>